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8" r:id="rId3"/>
    <p:sldId id="257" r:id="rId5"/>
    <p:sldId id="258" r:id="rId6"/>
    <p:sldId id="280" r:id="rId7"/>
    <p:sldId id="261" r:id="rId8"/>
    <p:sldId id="262" r:id="rId9"/>
    <p:sldId id="263" r:id="rId10"/>
    <p:sldId id="279" r:id="rId11"/>
    <p:sldId id="264" r:id="rId12"/>
    <p:sldId id="265" r:id="rId13"/>
    <p:sldId id="266" r:id="rId14"/>
    <p:sldId id="268" r:id="rId15"/>
    <p:sldId id="270" r:id="rId16"/>
    <p:sldId id="281" r:id="rId17"/>
    <p:sldId id="282" r:id="rId18"/>
    <p:sldId id="283" r:id="rId19"/>
    <p:sldId id="284" r:id="rId20"/>
    <p:sldId id="285" r:id="rId21"/>
    <p:sldId id="286" r:id="rId22"/>
  </p:sldIdLst>
  <p:sldSz cx="12192000" cy="6858000"/>
  <p:notesSz cx="6741795" cy="987234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94660"/>
  </p:normalViewPr>
  <p:slideViewPr>
    <p:cSldViewPr snapToGrid="0">
      <p:cViewPr>
        <p:scale>
          <a:sx n="100" d="100"/>
          <a:sy n="100" d="100"/>
        </p:scale>
        <p:origin x="822" y="4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21582" cy="49534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18971" y="2"/>
            <a:ext cx="2921582" cy="495348"/>
          </a:xfrm>
          <a:prstGeom prst="rect">
            <a:avLst/>
          </a:prstGeom>
        </p:spPr>
        <p:txBody>
          <a:bodyPr vert="horz" lIns="91440" tIns="45720" rIns="91440" bIns="45720" rtlCol="0"/>
          <a:lstStyle>
            <a:lvl1pPr algn="r">
              <a:defRPr sz="1200"/>
            </a:lvl1pPr>
          </a:lstStyle>
          <a:p>
            <a:fld id="{A9596079-8178-45B6-8959-5A6025E21D22}" type="datetimeFigureOut">
              <a:rPr lang="en-US" smtClean="0"/>
            </a:fld>
            <a:endParaRPr lang="en-US"/>
          </a:p>
        </p:txBody>
      </p:sp>
      <p:sp>
        <p:nvSpPr>
          <p:cNvPr id="4" name="Slide Image Placeholder 3"/>
          <p:cNvSpPr>
            <a:spLocks noGrp="1" noRot="1" noChangeAspect="1"/>
          </p:cNvSpPr>
          <p:nvPr>
            <p:ph type="sldImg" idx="2"/>
          </p:nvPr>
        </p:nvSpPr>
        <p:spPr>
          <a:xfrm>
            <a:off x="409575" y="1233488"/>
            <a:ext cx="5922963" cy="33321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4212" y="4751218"/>
            <a:ext cx="5393690" cy="3887362"/>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9377317"/>
            <a:ext cx="2921582" cy="49534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18971" y="9377317"/>
            <a:ext cx="2921582" cy="495347"/>
          </a:xfrm>
          <a:prstGeom prst="rect">
            <a:avLst/>
          </a:prstGeom>
        </p:spPr>
        <p:txBody>
          <a:bodyPr vert="horz" lIns="91440" tIns="45720" rIns="91440" bIns="45720" rtlCol="0" anchor="b"/>
          <a:lstStyle>
            <a:lvl1pPr algn="r">
              <a:defRPr sz="1200"/>
            </a:lvl1pPr>
          </a:lstStyle>
          <a:p>
            <a:fld id="{C85A5C02-9D07-4D3E-809F-DDA918B98950}"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p>
        </p:txBody>
      </p:sp>
      <p:sp>
        <p:nvSpPr>
          <p:cNvPr id="4" name="スライド番号プレースホルダー 3"/>
          <p:cNvSpPr>
            <a:spLocks noGrp="1"/>
          </p:cNvSpPr>
          <p:nvPr>
            <p:ph type="sldNum" sz="quarter" idx="10"/>
          </p:nvPr>
        </p:nvSpPr>
        <p:spPr/>
        <p:txBody>
          <a:bodyPr/>
          <a:lstStyle/>
          <a:p>
            <a:fld id="{8485A468-30C3-4AAC-B7AD-4B24C6A7BBEE}"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p>
        </p:txBody>
      </p:sp>
      <p:sp>
        <p:nvSpPr>
          <p:cNvPr id="4" name="スライド番号プレースホルダー 3"/>
          <p:cNvSpPr>
            <a:spLocks noGrp="1"/>
          </p:cNvSpPr>
          <p:nvPr>
            <p:ph type="sldNum" sz="quarter" idx="10"/>
          </p:nvPr>
        </p:nvSpPr>
        <p:spPr/>
        <p:txBody>
          <a:bodyPr/>
          <a:lstStyle/>
          <a:p>
            <a:fld id="{8485A468-30C3-4AAC-B7AD-4B24C6A7BBEE}"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p>
        </p:txBody>
      </p:sp>
      <p:sp>
        <p:nvSpPr>
          <p:cNvPr id="4" name="スライド番号プレースホルダー 3"/>
          <p:cNvSpPr>
            <a:spLocks noGrp="1"/>
          </p:cNvSpPr>
          <p:nvPr>
            <p:ph type="sldNum" sz="quarter" idx="10"/>
          </p:nvPr>
        </p:nvSpPr>
        <p:spPr/>
        <p:txBody>
          <a:bodyPr/>
          <a:lstStyle/>
          <a:p>
            <a:fld id="{8485A468-30C3-4AAC-B7AD-4B24C6A7BBEE}"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p>
        </p:txBody>
      </p:sp>
      <p:sp>
        <p:nvSpPr>
          <p:cNvPr id="4" name="スライド番号プレースホルダー 3"/>
          <p:cNvSpPr>
            <a:spLocks noGrp="1"/>
          </p:cNvSpPr>
          <p:nvPr>
            <p:ph type="sldNum" sz="quarter" idx="10"/>
          </p:nvPr>
        </p:nvSpPr>
        <p:spPr/>
        <p:txBody>
          <a:bodyPr/>
          <a:lstStyle/>
          <a:p>
            <a:fld id="{11E7716D-4CE2-43D6-BD0D-A1BEDDF6E283}"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F251C87-CAC3-45CE-BFD2-4E6021817C4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3F251C87-CAC3-45CE-BFD2-4E6021817C4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3F251C87-CAC3-45CE-BFD2-4E6021817C4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3F251C87-CAC3-45CE-BFD2-4E6021817C4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3F251C87-CAC3-45CE-BFD2-4E6021817C4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3F251C87-CAC3-45CE-BFD2-4E6021817C4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3F251C87-CAC3-45CE-BFD2-4E6021817C4C}"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F251C87-CAC3-45CE-BFD2-4E6021817C4C}"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251C87-CAC3-45CE-BFD2-4E6021817C4C}"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3F251C87-CAC3-45CE-BFD2-4E6021817C4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3F251C87-CAC3-45CE-BFD2-4E6021817C4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D0EB59-CF33-48B8-8A81-8C36F8BCD154}"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251C87-CAC3-45CE-BFD2-4E6021817C4C}"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D0EB59-CF33-48B8-8A81-8C36F8BCD15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2043952" y="700873"/>
            <a:ext cx="8202706" cy="822960"/>
          </a:xfrm>
          <a:prstGeom prst="rect">
            <a:avLst/>
          </a:prstGeom>
          <a:noFill/>
        </p:spPr>
        <p:txBody>
          <a:bodyPr wrap="square" rtlCol="0">
            <a:spAutoFit/>
          </a:bodyPr>
          <a:lstStyle/>
          <a:p>
            <a:pPr algn="ctr"/>
            <a:r>
              <a:rPr lang="ja-JP" altLang="en-US" sz="4800" u="sng" dirty="0" smtClean="0"/>
              <a:t>薬局に関わる英会話</a:t>
            </a:r>
            <a:endParaRPr lang="en-US" sz="4800" u="sng" dirty="0"/>
          </a:p>
        </p:txBody>
      </p:sp>
      <p:sp>
        <p:nvSpPr>
          <p:cNvPr id="8" name="正方形/長方形 7"/>
          <p:cNvSpPr/>
          <p:nvPr/>
        </p:nvSpPr>
        <p:spPr>
          <a:xfrm>
            <a:off x="4369306" y="2084929"/>
            <a:ext cx="3551998" cy="646331"/>
          </a:xfrm>
          <a:prstGeom prst="rect">
            <a:avLst/>
          </a:prstGeom>
        </p:spPr>
        <p:txBody>
          <a:bodyPr wrap="none">
            <a:spAutoFit/>
          </a:bodyPr>
          <a:lstStyle/>
          <a:p>
            <a:pPr algn="ctr"/>
            <a:r>
              <a:rPr lang="en-US" sz="3600" dirty="0" smtClean="0">
                <a:latin typeface="Arial Black" panose="020B0A04020102020204" pitchFamily="34" charset="0"/>
              </a:rPr>
              <a:t>Presented By</a:t>
            </a:r>
            <a:endParaRPr lang="en-US" sz="3600" dirty="0">
              <a:latin typeface="Arial Black" panose="020B0A04020102020204" pitchFamily="34" charset="0"/>
            </a:endParaRPr>
          </a:p>
        </p:txBody>
      </p:sp>
      <p:grpSp>
        <p:nvGrpSpPr>
          <p:cNvPr id="5" name="グループ化 4"/>
          <p:cNvGrpSpPr/>
          <p:nvPr/>
        </p:nvGrpSpPr>
        <p:grpSpPr>
          <a:xfrm>
            <a:off x="1924661" y="2876980"/>
            <a:ext cx="8590280" cy="3584253"/>
            <a:chOff x="1924661" y="2876980"/>
            <a:chExt cx="8590280" cy="3584253"/>
          </a:xfrm>
        </p:grpSpPr>
        <p:sp>
          <p:nvSpPr>
            <p:cNvPr id="9" name="正方形/長方形 8"/>
            <p:cNvSpPr/>
            <p:nvPr/>
          </p:nvSpPr>
          <p:spPr>
            <a:xfrm>
              <a:off x="1924661" y="5422613"/>
              <a:ext cx="8590280" cy="1038225"/>
            </a:xfrm>
            <a:prstGeom prst="rect">
              <a:avLst/>
            </a:prstGeom>
          </p:spPr>
          <p:txBody>
            <a:bodyPr wrap="none">
              <a:spAutoFit/>
            </a:bodyPr>
            <a:lstStyle/>
            <a:p>
              <a:pPr algn="ctr"/>
              <a:r>
                <a:rPr lang="ja-JP" altLang="en-US" sz="2400" b="1" dirty="0" smtClean="0">
                  <a:latin typeface="Arial Black" panose="020B0A04020102020204" pitchFamily="34" charset="0"/>
                </a:rPr>
                <a:t>徳島市城南町</a:t>
              </a:r>
              <a:r>
                <a:rPr lang="en-US" altLang="ja-JP" sz="2400" dirty="0" smtClean="0">
                  <a:latin typeface="Arial Black" panose="020B0A04020102020204" pitchFamily="34" charset="0"/>
                </a:rPr>
                <a:t>3-2-20</a:t>
              </a:r>
              <a:r>
                <a:rPr lang="ja-JP" altLang="en-US" sz="2400" dirty="0" smtClean="0">
                  <a:latin typeface="Arial Black" panose="020B0A04020102020204" pitchFamily="34" charset="0"/>
                </a:rPr>
                <a:t>　　　</a:t>
              </a:r>
              <a:r>
                <a:rPr lang="en-US" sz="2400" dirty="0" smtClean="0">
                  <a:latin typeface="Arial Black" panose="020B0A04020102020204" pitchFamily="34" charset="0"/>
                </a:rPr>
                <a:t>080-3936-2272</a:t>
              </a:r>
              <a:endParaRPr lang="en-US" sz="2400" dirty="0" smtClean="0">
                <a:latin typeface="Arial Black" panose="020B0A04020102020204" pitchFamily="34" charset="0"/>
              </a:endParaRPr>
            </a:p>
            <a:p>
              <a:pPr algn="ctr"/>
              <a:r>
                <a:rPr lang="en-US" sz="2000" dirty="0" smtClean="0">
                  <a:latin typeface="Arial Black" panose="020B0A04020102020204" pitchFamily="34" charset="0"/>
                </a:rPr>
                <a:t>www.emeraldcityenglish.com : info@emeraldcityenglish.com</a:t>
              </a:r>
              <a:endParaRPr lang="en-US" sz="2000" dirty="0" smtClean="0">
                <a:latin typeface="Arial Black" panose="020B0A04020102020204" pitchFamily="34" charset="0"/>
              </a:endParaRPr>
            </a:p>
            <a:p>
              <a:pPr algn="ctr"/>
              <a:endParaRPr lang="en-US" sz="1600" b="1" dirty="0">
                <a:latin typeface="Arial Black" panose="020B0A04020102020204" pitchFamily="34" charset="0"/>
              </a:endParaRPr>
            </a:p>
          </p:txBody>
        </p:sp>
        <p:pic>
          <p:nvPicPr>
            <p:cNvPr id="10" name="図 9"/>
            <p:cNvPicPr>
              <a:picLocks noChangeAspect="1"/>
            </p:cNvPicPr>
            <p:nvPr/>
          </p:nvPicPr>
          <p:blipFill>
            <a:blip r:embed="rId1"/>
            <a:stretch>
              <a:fillRect/>
            </a:stretch>
          </p:blipFill>
          <p:spPr>
            <a:xfrm>
              <a:off x="8941749" y="6207018"/>
              <a:ext cx="254215" cy="254215"/>
            </a:xfrm>
            <a:prstGeom prst="rect">
              <a:avLst/>
            </a:prstGeom>
          </p:spPr>
        </p:pic>
        <p:grpSp>
          <p:nvGrpSpPr>
            <p:cNvPr id="2" name="グループ化 1"/>
            <p:cNvGrpSpPr/>
            <p:nvPr/>
          </p:nvGrpSpPr>
          <p:grpSpPr>
            <a:xfrm>
              <a:off x="2145097" y="2876980"/>
              <a:ext cx="8149403" cy="2169639"/>
              <a:chOff x="2148840" y="2402361"/>
              <a:chExt cx="8149403" cy="2169639"/>
            </a:xfrm>
          </p:grpSpPr>
          <p:pic>
            <p:nvPicPr>
              <p:cNvPr id="4" name="図 3" descr="bg_header-01"/>
              <p:cNvPicPr/>
              <p:nvPr/>
            </p:nvPicPr>
            <p:blipFill>
              <a:blip r:embed="rId2">
                <a:extLst>
                  <a:ext uri="{28A0092B-C50C-407E-A947-70E740481C1C}">
                    <a14:useLocalDpi xmlns:a14="http://schemas.microsoft.com/office/drawing/2010/main" val="0"/>
                  </a:ext>
                </a:extLst>
              </a:blip>
              <a:srcRect/>
              <a:stretch>
                <a:fillRect/>
              </a:stretch>
            </p:blipFill>
            <p:spPr bwMode="auto">
              <a:xfrm>
                <a:off x="2148840" y="2693800"/>
                <a:ext cx="8149403" cy="778216"/>
              </a:xfrm>
              <a:prstGeom prst="rect">
                <a:avLst/>
              </a:prstGeom>
              <a:noFill/>
              <a:ln>
                <a:noFill/>
              </a:ln>
            </p:spPr>
          </p:pic>
          <p:sp>
            <p:nvSpPr>
              <p:cNvPr id="6" name="正方形/長方形 5"/>
              <p:cNvSpPr/>
              <p:nvPr/>
            </p:nvSpPr>
            <p:spPr>
              <a:xfrm>
                <a:off x="2796296" y="3538538"/>
                <a:ext cx="7026987" cy="769441"/>
              </a:xfrm>
              <a:prstGeom prst="rect">
                <a:avLst/>
              </a:prstGeom>
            </p:spPr>
            <p:txBody>
              <a:bodyPr wrap="none">
                <a:spAutoFit/>
              </a:bodyPr>
              <a:lstStyle/>
              <a:p>
                <a:pPr algn="ctr"/>
                <a:r>
                  <a:rPr lang="en-US" sz="4400" dirty="0">
                    <a:solidFill>
                      <a:srgbClr val="008000"/>
                    </a:solidFill>
                    <a:latin typeface="Arial Black" panose="020B0A04020102020204" pitchFamily="34" charset="0"/>
                  </a:rPr>
                  <a:t>M City English </a:t>
                </a:r>
                <a:r>
                  <a:rPr lang="ja-JP" altLang="en-US" sz="4400" b="1" dirty="0">
                    <a:solidFill>
                      <a:srgbClr val="008000"/>
                    </a:solidFill>
                    <a:latin typeface="Arial Black" panose="020B0A04020102020204" pitchFamily="34" charset="0"/>
                  </a:rPr>
                  <a:t>英語教室</a:t>
                </a:r>
                <a:endParaRPr lang="en-US" sz="4400" b="1" dirty="0">
                  <a:solidFill>
                    <a:srgbClr val="008000"/>
                  </a:solidFill>
                  <a:latin typeface="Arial Black" panose="020B0A04020102020204" pitchFamily="34" charset="0"/>
                </a:endParaRPr>
              </a:p>
            </p:txBody>
          </p:sp>
          <p:sp>
            <p:nvSpPr>
              <p:cNvPr id="11" name="正方形/長方形 10"/>
              <p:cNvSpPr/>
              <p:nvPr/>
            </p:nvSpPr>
            <p:spPr>
              <a:xfrm>
                <a:off x="2453603" y="2402361"/>
                <a:ext cx="7532392" cy="2169639"/>
              </a:xfrm>
              <a:prstGeom prst="rect">
                <a:avLst/>
              </a:prstGeom>
              <a:noFill/>
              <a:ln w="28575">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 name="テキスト ボックス 2"/>
          <p:cNvSpPr txBox="1"/>
          <p:nvPr/>
        </p:nvSpPr>
        <p:spPr>
          <a:xfrm>
            <a:off x="2148538" y="215504"/>
            <a:ext cx="8145962" cy="640080"/>
          </a:xfrm>
          <a:prstGeom prst="rect">
            <a:avLst/>
          </a:prstGeom>
          <a:noFill/>
        </p:spPr>
        <p:txBody>
          <a:bodyPr wrap="square" rtlCol="0">
            <a:spAutoFit/>
          </a:bodyPr>
          <a:lstStyle/>
          <a:p>
            <a:pPr algn="ctr"/>
            <a:r>
              <a:rPr lang="ja-JP" altLang="en-US" sz="3600" b="1" dirty="0" smtClean="0"/>
              <a:t>サザンブループ様</a:t>
            </a:r>
            <a:endParaRPr lang="en-US" sz="3600" b="1" dirty="0"/>
          </a:p>
        </p:txBody>
      </p:sp>
      <p:sp>
        <p:nvSpPr>
          <p:cNvPr id="12" name="テキストボックス 11"/>
          <p:cNvSpPr txBox="1"/>
          <p:nvPr/>
        </p:nvSpPr>
        <p:spPr>
          <a:xfrm>
            <a:off x="4511675" y="1524000"/>
            <a:ext cx="3037840" cy="645160"/>
          </a:xfrm>
          <a:prstGeom prst="rect">
            <a:avLst/>
          </a:prstGeom>
          <a:noFill/>
        </p:spPr>
        <p:txBody>
          <a:bodyPr wrap="square" rtlCol="0">
            <a:spAutoFit/>
          </a:bodyPr>
          <a:p>
            <a:pPr algn="ctr"/>
            <a:r>
              <a:rPr lang="en-US" altLang="ja-JP" sz="3600" b="1"/>
              <a:t>9</a:t>
            </a:r>
            <a:r>
              <a:rPr lang="ja-JP" altLang="en-US" sz="3600" b="1"/>
              <a:t>・</a:t>
            </a:r>
            <a:r>
              <a:rPr lang="en-US" altLang="ja-JP" sz="3600" b="1"/>
              <a:t>26</a:t>
            </a:r>
            <a:r>
              <a:rPr lang="ja-JP" altLang="en-US" sz="3600" b="1"/>
              <a:t>・</a:t>
            </a:r>
            <a:r>
              <a:rPr lang="en-US" altLang="ja-JP" sz="3600" b="1"/>
              <a:t>2018</a:t>
            </a:r>
            <a:endParaRPr lang="en-US" altLang="ja-JP" sz="3600" b="1"/>
          </a:p>
        </p:txBody>
      </p:sp>
      <p:sp>
        <p:nvSpPr>
          <p:cNvPr id="13" name="テキストボックス 12"/>
          <p:cNvSpPr txBox="1"/>
          <p:nvPr/>
        </p:nvSpPr>
        <p:spPr>
          <a:xfrm>
            <a:off x="7407275" y="6207125"/>
            <a:ext cx="1534160" cy="323850"/>
          </a:xfrm>
          <a:prstGeom prst="rect">
            <a:avLst/>
          </a:prstGeom>
          <a:noFill/>
        </p:spPr>
        <p:txBody>
          <a:bodyPr wrap="square" rtlCol="0">
            <a:spAutoFit/>
          </a:bodyPr>
          <a:p>
            <a:pPr algn="ctr"/>
            <a:r>
              <a:rPr lang="en-US" sz="1400" b="1" dirty="0">
                <a:latin typeface="Arial Black" panose="020B0A04020102020204" pitchFamily="34" charset="0"/>
                <a:sym typeface="+mn-ea"/>
              </a:rPr>
              <a:t>mcityenglish</a:t>
            </a:r>
            <a:endParaRPr lang="ja-JP" altLang="en-US" sz="1400"/>
          </a:p>
        </p:txBody>
      </p:sp>
      <p:pic>
        <p:nvPicPr>
          <p:cNvPr id="14" name="図形 13" descr="2018-09-24_20h50_54"/>
          <p:cNvPicPr>
            <a:picLocks noChangeAspect="1"/>
          </p:cNvPicPr>
          <p:nvPr/>
        </p:nvPicPr>
        <p:blipFill>
          <a:blip r:embed="rId3"/>
          <a:stretch>
            <a:fillRect/>
          </a:stretch>
        </p:blipFill>
        <p:spPr>
          <a:xfrm>
            <a:off x="5464810" y="6213475"/>
            <a:ext cx="330200" cy="330200"/>
          </a:xfrm>
          <a:prstGeom prst="rect">
            <a:avLst/>
          </a:prstGeom>
        </p:spPr>
      </p:pic>
      <p:sp>
        <p:nvSpPr>
          <p:cNvPr id="15" name="テキストボックス 14"/>
          <p:cNvSpPr txBox="1"/>
          <p:nvPr/>
        </p:nvSpPr>
        <p:spPr>
          <a:xfrm>
            <a:off x="3930650" y="6213475"/>
            <a:ext cx="1534160" cy="323850"/>
          </a:xfrm>
          <a:prstGeom prst="rect">
            <a:avLst/>
          </a:prstGeom>
          <a:noFill/>
        </p:spPr>
        <p:txBody>
          <a:bodyPr wrap="square" rtlCol="0">
            <a:spAutoFit/>
          </a:bodyPr>
          <a:p>
            <a:pPr algn="ctr"/>
            <a:r>
              <a:rPr lang="en-US" sz="1400" b="1" dirty="0">
                <a:latin typeface="Arial Black" panose="020B0A04020102020204" pitchFamily="34" charset="0"/>
                <a:sym typeface="+mn-ea"/>
              </a:rPr>
              <a:t>mcityenglish</a:t>
            </a:r>
            <a:endParaRPr lang="ja-JP" altLang="en-US" sz="140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p:cNvSpPr/>
          <p:nvPr/>
        </p:nvSpPr>
        <p:spPr>
          <a:xfrm>
            <a:off x="850689" y="3574473"/>
            <a:ext cx="8570402" cy="4987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正方形/長方形 8"/>
          <p:cNvSpPr/>
          <p:nvPr/>
        </p:nvSpPr>
        <p:spPr>
          <a:xfrm>
            <a:off x="1200540" y="730558"/>
            <a:ext cx="7971169" cy="5440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図 10"/>
          <p:cNvPicPr>
            <a:picLocks noChangeAspect="1"/>
          </p:cNvPicPr>
          <p:nvPr/>
        </p:nvPicPr>
        <p:blipFill>
          <a:blip r:embed="rId1"/>
          <a:stretch>
            <a:fillRect/>
          </a:stretch>
        </p:blipFill>
        <p:spPr>
          <a:xfrm>
            <a:off x="736751" y="-92388"/>
            <a:ext cx="10516511" cy="1329043"/>
          </a:xfrm>
          <a:prstGeom prst="rect">
            <a:avLst/>
          </a:prstGeom>
        </p:spPr>
      </p:pic>
      <p:pic>
        <p:nvPicPr>
          <p:cNvPr id="12" name="図 11"/>
          <p:cNvPicPr>
            <a:picLocks noChangeAspect="1"/>
          </p:cNvPicPr>
          <p:nvPr/>
        </p:nvPicPr>
        <p:blipFill>
          <a:blip r:embed="rId2"/>
          <a:stretch>
            <a:fillRect/>
          </a:stretch>
        </p:blipFill>
        <p:spPr>
          <a:xfrm>
            <a:off x="5239393" y="547493"/>
            <a:ext cx="1182727" cy="499915"/>
          </a:xfrm>
          <a:prstGeom prst="rect">
            <a:avLst/>
          </a:prstGeom>
        </p:spPr>
      </p:pic>
      <p:sp>
        <p:nvSpPr>
          <p:cNvPr id="13" name="テキスト ボックス 12"/>
          <p:cNvSpPr txBox="1"/>
          <p:nvPr/>
        </p:nvSpPr>
        <p:spPr>
          <a:xfrm>
            <a:off x="199330" y="2042800"/>
            <a:ext cx="305143" cy="461665"/>
          </a:xfrm>
          <a:prstGeom prst="rect">
            <a:avLst/>
          </a:prstGeom>
          <a:noFill/>
        </p:spPr>
        <p:txBody>
          <a:bodyPr wrap="square" rtlCol="0">
            <a:spAutoFit/>
          </a:bodyPr>
          <a:lstStyle/>
          <a:p>
            <a:r>
              <a:rPr lang="en-US" sz="2400" b="1" dirty="0"/>
              <a:t>3</a:t>
            </a:r>
            <a:endParaRPr lang="en-US" sz="2400" b="1" dirty="0"/>
          </a:p>
        </p:txBody>
      </p:sp>
      <p:sp>
        <p:nvSpPr>
          <p:cNvPr id="14" name="テキスト ボックス 13"/>
          <p:cNvSpPr txBox="1"/>
          <p:nvPr/>
        </p:nvSpPr>
        <p:spPr>
          <a:xfrm>
            <a:off x="232748" y="4932407"/>
            <a:ext cx="305143" cy="461665"/>
          </a:xfrm>
          <a:prstGeom prst="rect">
            <a:avLst/>
          </a:prstGeom>
          <a:noFill/>
        </p:spPr>
        <p:txBody>
          <a:bodyPr wrap="square" rtlCol="0">
            <a:spAutoFit/>
          </a:bodyPr>
          <a:lstStyle/>
          <a:p>
            <a:r>
              <a:rPr lang="en-US" sz="2400" b="1" dirty="0"/>
              <a:t>4</a:t>
            </a:r>
            <a:endParaRPr lang="en-US" sz="2400" b="1" dirty="0"/>
          </a:p>
        </p:txBody>
      </p:sp>
      <p:sp>
        <p:nvSpPr>
          <p:cNvPr id="16" name="スライド番号プレースホルダー 15"/>
          <p:cNvSpPr>
            <a:spLocks noGrp="1"/>
          </p:cNvSpPr>
          <p:nvPr>
            <p:ph type="sldNum" sz="quarter" idx="12"/>
          </p:nvPr>
        </p:nvSpPr>
        <p:spPr/>
        <p:txBody>
          <a:bodyPr/>
          <a:lstStyle/>
          <a:p>
            <a:fld id="{54842CFA-1D02-4E40-82D5-DECB4CBEC6C1}" type="slidenum">
              <a:rPr lang="en-US" smtClean="0">
                <a:solidFill>
                  <a:prstClr val="black">
                    <a:tint val="75000"/>
                  </a:prstClr>
                </a:solidFill>
              </a:rPr>
            </a:fld>
            <a:endParaRPr lang="en-US">
              <a:solidFill>
                <a:prstClr val="black">
                  <a:tint val="75000"/>
                </a:prstClr>
              </a:solidFill>
            </a:endParaRPr>
          </a:p>
        </p:txBody>
      </p:sp>
      <p:pic>
        <p:nvPicPr>
          <p:cNvPr id="2" name="図 1"/>
          <p:cNvPicPr>
            <a:picLocks noChangeAspect="1"/>
          </p:cNvPicPr>
          <p:nvPr/>
        </p:nvPicPr>
        <p:blipFill>
          <a:blip r:embed="rId3"/>
          <a:stretch>
            <a:fillRect/>
          </a:stretch>
        </p:blipFill>
        <p:spPr>
          <a:xfrm>
            <a:off x="1074792" y="790455"/>
            <a:ext cx="9511928" cy="3192256"/>
          </a:xfrm>
          <a:prstGeom prst="rect">
            <a:avLst/>
          </a:prstGeom>
        </p:spPr>
      </p:pic>
      <p:pic>
        <p:nvPicPr>
          <p:cNvPr id="3" name="図 2"/>
          <p:cNvPicPr>
            <a:picLocks noChangeAspect="1"/>
          </p:cNvPicPr>
          <p:nvPr/>
        </p:nvPicPr>
        <p:blipFill>
          <a:blip r:embed="rId4"/>
          <a:stretch>
            <a:fillRect/>
          </a:stretch>
        </p:blipFill>
        <p:spPr>
          <a:xfrm>
            <a:off x="1112410" y="3612436"/>
            <a:ext cx="9172021" cy="3451200"/>
          </a:xfrm>
          <a:prstGeom prst="rect">
            <a:avLst/>
          </a:prstGeom>
        </p:spPr>
      </p:pic>
      <p:sp>
        <p:nvSpPr>
          <p:cNvPr id="7" name="正方形/長方形 6"/>
          <p:cNvSpPr/>
          <p:nvPr/>
        </p:nvSpPr>
        <p:spPr>
          <a:xfrm>
            <a:off x="1315092" y="3727393"/>
            <a:ext cx="7150814" cy="3698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図 14"/>
          <p:cNvPicPr>
            <a:picLocks noChangeAspect="1"/>
          </p:cNvPicPr>
          <p:nvPr/>
        </p:nvPicPr>
        <p:blipFill>
          <a:blip r:embed="rId5"/>
          <a:stretch>
            <a:fillRect/>
          </a:stretch>
        </p:blipFill>
        <p:spPr>
          <a:xfrm>
            <a:off x="1522063" y="3722506"/>
            <a:ext cx="9102275" cy="6620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601054" y="141763"/>
            <a:ext cx="9320884" cy="1323439"/>
          </a:xfrm>
          <a:prstGeom prst="rect">
            <a:avLst/>
          </a:prstGeom>
          <a:noFill/>
        </p:spPr>
        <p:txBody>
          <a:bodyPr wrap="square" rtlCol="0">
            <a:spAutoFit/>
          </a:bodyPr>
          <a:lstStyle/>
          <a:p>
            <a:pPr algn="ctr"/>
            <a:r>
              <a:rPr lang="en-US" sz="3600" b="1" dirty="0"/>
              <a:t>Administering Medication Sentence Content</a:t>
            </a:r>
            <a:endParaRPr lang="en-US" sz="3600" b="1" dirty="0"/>
          </a:p>
          <a:p>
            <a:pPr algn="ctr"/>
            <a:endParaRPr lang="en-US" sz="4400" b="1" dirty="0"/>
          </a:p>
        </p:txBody>
      </p:sp>
      <p:sp>
        <p:nvSpPr>
          <p:cNvPr id="6" name="テキスト ボックス 5"/>
          <p:cNvSpPr txBox="1"/>
          <p:nvPr/>
        </p:nvSpPr>
        <p:spPr>
          <a:xfrm>
            <a:off x="4958716" y="941982"/>
            <a:ext cx="2605560" cy="523220"/>
          </a:xfrm>
          <a:prstGeom prst="rect">
            <a:avLst/>
          </a:prstGeom>
          <a:noFill/>
        </p:spPr>
        <p:txBody>
          <a:bodyPr wrap="square" rtlCol="0">
            <a:spAutoFit/>
          </a:bodyPr>
          <a:lstStyle/>
          <a:p>
            <a:pPr algn="ctr"/>
            <a:r>
              <a:rPr lang="ja-JP" altLang="en-US" sz="2800" b="1" dirty="0" smtClean="0"/>
              <a:t>投薬文の内容</a:t>
            </a:r>
            <a:endParaRPr lang="en-US" sz="2800" b="1" dirty="0"/>
          </a:p>
        </p:txBody>
      </p:sp>
      <p:sp>
        <p:nvSpPr>
          <p:cNvPr id="8" name="テキスト ボックス 7"/>
          <p:cNvSpPr txBox="1"/>
          <p:nvPr/>
        </p:nvSpPr>
        <p:spPr>
          <a:xfrm>
            <a:off x="770164" y="2091648"/>
            <a:ext cx="5358493" cy="2677656"/>
          </a:xfrm>
          <a:prstGeom prst="rect">
            <a:avLst/>
          </a:prstGeom>
          <a:noFill/>
        </p:spPr>
        <p:txBody>
          <a:bodyPr wrap="square" rtlCol="0">
            <a:spAutoFit/>
          </a:bodyPr>
          <a:lstStyle/>
          <a:p>
            <a:r>
              <a:rPr lang="en-US" sz="1400" dirty="0" smtClean="0"/>
              <a:t>A: Mr./Ms.</a:t>
            </a:r>
            <a:r>
              <a:rPr lang="ja-JP" altLang="en-US" sz="1400" dirty="0" smtClean="0"/>
              <a:t>　</a:t>
            </a:r>
            <a:r>
              <a:rPr lang="en-US" altLang="ja-JP" sz="1400" dirty="0" smtClean="0"/>
              <a:t>_</a:t>
            </a:r>
            <a:r>
              <a:rPr lang="en-US" sz="1400" dirty="0" smtClean="0"/>
              <a:t> </a:t>
            </a:r>
            <a:r>
              <a:rPr lang="ja-JP" altLang="en-US" sz="1400" dirty="0" smtClean="0"/>
              <a:t>（</a:t>
            </a:r>
            <a:r>
              <a:rPr lang="ja-JP" altLang="en-US" sz="1400" dirty="0" smtClean="0">
                <a:solidFill>
                  <a:srgbClr val="FF0000"/>
                </a:solidFill>
              </a:rPr>
              <a:t>お名前）</a:t>
            </a:r>
            <a:r>
              <a:rPr lang="en-US" altLang="ja-JP" sz="1400" dirty="0" smtClean="0"/>
              <a:t>_, p</a:t>
            </a:r>
            <a:r>
              <a:rPr lang="en-US" sz="1400" dirty="0" smtClean="0"/>
              <a:t>lease. This is your medicine today.</a:t>
            </a:r>
            <a:endParaRPr lang="en-US" sz="1400" dirty="0" smtClean="0"/>
          </a:p>
          <a:p>
            <a:r>
              <a:rPr lang="ja-JP" altLang="en-US" sz="1400" dirty="0"/>
              <a:t>　　</a:t>
            </a:r>
            <a:r>
              <a:rPr lang="en-US" sz="1400" dirty="0" smtClean="0"/>
              <a:t>What kind of symptoms do you have?</a:t>
            </a:r>
            <a:endParaRPr lang="en-US" sz="1400" dirty="0" smtClean="0"/>
          </a:p>
          <a:p>
            <a:endParaRPr lang="en-US" sz="1400" dirty="0"/>
          </a:p>
          <a:p>
            <a:r>
              <a:rPr lang="en-US" sz="1400" dirty="0" smtClean="0"/>
              <a:t>B: I have</a:t>
            </a:r>
            <a:r>
              <a:rPr lang="ja-JP" altLang="en-US" sz="1400" dirty="0"/>
              <a:t>　</a:t>
            </a:r>
            <a:r>
              <a:rPr lang="ja-JP" altLang="en-US" sz="1400" u="sng" dirty="0" smtClean="0"/>
              <a:t>　</a:t>
            </a:r>
            <a:r>
              <a:rPr lang="ja-JP" altLang="en-US" sz="1400" dirty="0" smtClean="0">
                <a:solidFill>
                  <a:srgbClr val="FF0000"/>
                </a:solidFill>
              </a:rPr>
              <a:t>（症状）</a:t>
            </a:r>
            <a:r>
              <a:rPr lang="ja-JP" altLang="en-US" sz="1400" u="sng" dirty="0" smtClean="0"/>
              <a:t>　</a:t>
            </a:r>
            <a:r>
              <a:rPr lang="en-US" sz="1400" dirty="0" smtClean="0"/>
              <a:t>. The doctor says</a:t>
            </a:r>
            <a:r>
              <a:rPr lang="ja-JP" altLang="en-US" sz="1400" dirty="0" smtClean="0"/>
              <a:t>＿</a:t>
            </a:r>
            <a:r>
              <a:rPr lang="ja-JP" altLang="en-US" sz="1400" dirty="0" smtClean="0">
                <a:solidFill>
                  <a:srgbClr val="FF0000"/>
                </a:solidFill>
              </a:rPr>
              <a:t>（先生に言われたこと）</a:t>
            </a:r>
            <a:r>
              <a:rPr lang="ja-JP" altLang="en-US" sz="1400" dirty="0" smtClean="0"/>
              <a:t>＿</a:t>
            </a:r>
            <a:r>
              <a:rPr lang="en-US" sz="1400" dirty="0" smtClean="0"/>
              <a:t>.</a:t>
            </a:r>
            <a:endParaRPr lang="en-US" sz="1400" dirty="0" smtClean="0"/>
          </a:p>
          <a:p>
            <a:endParaRPr lang="en-US" sz="1400" dirty="0"/>
          </a:p>
          <a:p>
            <a:r>
              <a:rPr lang="en-US" sz="1400" dirty="0" smtClean="0"/>
              <a:t>A: I see. This medication is for</a:t>
            </a:r>
            <a:r>
              <a:rPr lang="ja-JP" altLang="en-US" sz="1400" dirty="0" smtClean="0">
                <a:solidFill>
                  <a:srgbClr val="FF0000"/>
                </a:solidFill>
              </a:rPr>
              <a:t>＿</a:t>
            </a:r>
            <a:r>
              <a:rPr lang="ja-JP" altLang="en-US" sz="1400" u="sng" dirty="0" smtClean="0">
                <a:solidFill>
                  <a:srgbClr val="FF0000"/>
                </a:solidFill>
              </a:rPr>
              <a:t>（薬の使い）＿</a:t>
            </a:r>
            <a:r>
              <a:rPr lang="en-US" sz="1400" dirty="0" smtClean="0"/>
              <a:t>.</a:t>
            </a:r>
            <a:endParaRPr lang="en-US" sz="1400" dirty="0" smtClean="0"/>
          </a:p>
          <a:p>
            <a:r>
              <a:rPr lang="ja-JP" altLang="en-US" sz="1400" dirty="0" smtClean="0"/>
              <a:t>　＿</a:t>
            </a:r>
            <a:r>
              <a:rPr lang="ja-JP" altLang="en-US" sz="1400" dirty="0" smtClean="0">
                <a:solidFill>
                  <a:srgbClr val="FF0000"/>
                </a:solidFill>
              </a:rPr>
              <a:t>（薬の飲み方やいつまで飲んだらいいなど）</a:t>
            </a:r>
            <a:r>
              <a:rPr lang="ja-JP" altLang="en-US" sz="1400" dirty="0" smtClean="0"/>
              <a:t>＿</a:t>
            </a:r>
            <a:r>
              <a:rPr lang="en-US" sz="1400" dirty="0" smtClean="0"/>
              <a:t>. </a:t>
            </a:r>
            <a:endParaRPr lang="en-US" sz="1400" dirty="0" smtClean="0"/>
          </a:p>
          <a:p>
            <a:r>
              <a:rPr lang="en-US" sz="1400" dirty="0" smtClean="0"/>
              <a:t>It may</a:t>
            </a:r>
            <a:r>
              <a:rPr lang="ja-JP" altLang="en-US" sz="1400" dirty="0" smtClean="0"/>
              <a:t>＿</a:t>
            </a:r>
            <a:r>
              <a:rPr lang="ja-JP" altLang="en-US" sz="1400" dirty="0" smtClean="0">
                <a:solidFill>
                  <a:srgbClr val="FF0000"/>
                </a:solidFill>
              </a:rPr>
              <a:t>（副作用や注意点など）</a:t>
            </a:r>
            <a:r>
              <a:rPr lang="en-US" altLang="ja-JP" sz="1400" dirty="0" smtClean="0"/>
              <a:t>so</a:t>
            </a:r>
            <a:r>
              <a:rPr lang="en-US" altLang="ja-JP" sz="1400" dirty="0" smtClean="0">
                <a:solidFill>
                  <a:srgbClr val="FF0000"/>
                </a:solidFill>
              </a:rPr>
              <a:t>_(</a:t>
            </a:r>
            <a:r>
              <a:rPr lang="ja-JP" altLang="en-US" sz="1400" dirty="0" smtClean="0">
                <a:solidFill>
                  <a:srgbClr val="FF0000"/>
                </a:solidFill>
              </a:rPr>
              <a:t>どうしたらいいのは）</a:t>
            </a:r>
            <a:r>
              <a:rPr lang="en-US" altLang="ja-JP" sz="1400" dirty="0" smtClean="0"/>
              <a:t>_</a:t>
            </a:r>
            <a:r>
              <a:rPr lang="en-US" altLang="ja-JP" sz="1400" dirty="0" smtClean="0">
                <a:solidFill>
                  <a:srgbClr val="FF0000"/>
                </a:solidFill>
              </a:rPr>
              <a:t>.</a:t>
            </a:r>
            <a:endParaRPr lang="en-US" altLang="ja-JP" sz="1400" dirty="0" smtClean="0">
              <a:solidFill>
                <a:srgbClr val="FF0000"/>
              </a:solidFill>
            </a:endParaRPr>
          </a:p>
          <a:p>
            <a:endParaRPr lang="en-US" sz="1400" dirty="0"/>
          </a:p>
          <a:p>
            <a:r>
              <a:rPr lang="en-US" sz="1400" dirty="0" smtClean="0"/>
              <a:t>B: Ok. Thank you. </a:t>
            </a:r>
            <a:endParaRPr lang="en-US" sz="1400" dirty="0" smtClean="0"/>
          </a:p>
          <a:p>
            <a:endParaRPr lang="en-US" sz="1400" dirty="0"/>
          </a:p>
          <a:p>
            <a:r>
              <a:rPr lang="en-US" sz="1400" dirty="0" smtClean="0"/>
              <a:t>A: You’re welcome. Take care and get well soon.</a:t>
            </a:r>
            <a:endParaRPr lang="en-US" sz="1400" dirty="0"/>
          </a:p>
        </p:txBody>
      </p:sp>
      <p:grpSp>
        <p:nvGrpSpPr>
          <p:cNvPr id="17" name="グループ化 16"/>
          <p:cNvGrpSpPr/>
          <p:nvPr/>
        </p:nvGrpSpPr>
        <p:grpSpPr>
          <a:xfrm>
            <a:off x="6456705" y="2091648"/>
            <a:ext cx="5584874" cy="3231654"/>
            <a:chOff x="6261496" y="2116752"/>
            <a:chExt cx="5584874" cy="3231654"/>
          </a:xfrm>
        </p:grpSpPr>
        <p:sp>
          <p:nvSpPr>
            <p:cNvPr id="10" name="テキスト ボックス 9"/>
            <p:cNvSpPr txBox="1"/>
            <p:nvPr/>
          </p:nvSpPr>
          <p:spPr>
            <a:xfrm>
              <a:off x="6261496" y="2116752"/>
              <a:ext cx="5584874" cy="3231654"/>
            </a:xfrm>
            <a:prstGeom prst="rect">
              <a:avLst/>
            </a:prstGeom>
            <a:solidFill>
              <a:schemeClr val="bg1"/>
            </a:solidFill>
            <a:ln>
              <a:solidFill>
                <a:schemeClr val="bg1"/>
              </a:solidFill>
            </a:ln>
          </p:spPr>
          <p:txBody>
            <a:bodyPr wrap="square" rtlCol="0">
              <a:spAutoFit/>
            </a:bodyPr>
            <a:lstStyle/>
            <a:p>
              <a:r>
                <a:rPr lang="en-US" altLang="ja-JP" sz="1400" b="1" dirty="0" smtClean="0"/>
                <a:t>A:</a:t>
              </a:r>
              <a:r>
                <a:rPr lang="ja-JP" altLang="en-US" sz="1400" b="1" dirty="0" smtClean="0"/>
                <a:t>　＿＿＿　　　さん。どうぞ。今日のお薬です。　</a:t>
              </a:r>
              <a:endParaRPr lang="en-US" altLang="ja-JP" sz="1400" b="1" dirty="0" smtClean="0"/>
            </a:p>
            <a:p>
              <a:r>
                <a:rPr lang="ja-JP" altLang="en-US" sz="1400" b="1" dirty="0" smtClean="0"/>
                <a:t>今日はどうされましたか？</a:t>
              </a:r>
              <a:endParaRPr lang="en-US" altLang="ja-JP" sz="1400" b="1" dirty="0" smtClean="0"/>
            </a:p>
            <a:p>
              <a:endParaRPr lang="en-US" altLang="ja-JP" sz="1400" b="1" dirty="0" smtClean="0"/>
            </a:p>
            <a:p>
              <a:r>
                <a:rPr lang="en-US" altLang="ja-JP" sz="1400" b="1" dirty="0" smtClean="0"/>
                <a:t>B:</a:t>
              </a:r>
              <a:r>
                <a:rPr lang="ja-JP" altLang="en-US" sz="1400" b="1" dirty="0" smtClean="0"/>
                <a:t>　鼻水　　がでます。先生は　花粉症　と言っていました。</a:t>
              </a:r>
              <a:endParaRPr lang="en-US" altLang="ja-JP" sz="1400" b="1" dirty="0" smtClean="0"/>
            </a:p>
            <a:p>
              <a:endParaRPr lang="en-US" altLang="ja-JP" sz="1400" b="1" dirty="0"/>
            </a:p>
            <a:p>
              <a:r>
                <a:rPr lang="en-US" altLang="ja-JP" sz="1400" b="1" dirty="0" smtClean="0"/>
                <a:t>A:</a:t>
              </a:r>
              <a:r>
                <a:rPr lang="ja-JP" altLang="en-US" sz="1400" b="1" dirty="0" smtClean="0"/>
                <a:t>　分かりました。このお薬は　アレルギー　のお薬です。　</a:t>
              </a:r>
              <a:endParaRPr lang="en-US" altLang="ja-JP" sz="1400" b="1" dirty="0" smtClean="0"/>
            </a:p>
            <a:p>
              <a:r>
                <a:rPr lang="ja-JP" altLang="en-US" sz="1400" b="1" dirty="0" smtClean="0"/>
                <a:t>１日２回朝夕食後に１錠　お飲み下さい。もしかすると　眠気がでる　</a:t>
              </a:r>
              <a:endParaRPr lang="en-US" altLang="ja-JP" sz="1400" b="1" dirty="0" smtClean="0"/>
            </a:p>
            <a:p>
              <a:r>
                <a:rPr lang="ja-JP" altLang="en-US" sz="1400" b="1" dirty="0" smtClean="0"/>
                <a:t>かもしれませんので　車を運転する際は気をつけて　　下さい。</a:t>
              </a:r>
              <a:endParaRPr lang="en-US" altLang="ja-JP" sz="1400" b="1" dirty="0" smtClean="0"/>
            </a:p>
            <a:p>
              <a:endParaRPr lang="en-US" altLang="ja-JP" sz="1400" b="1" dirty="0"/>
            </a:p>
            <a:p>
              <a:r>
                <a:rPr lang="en-US" altLang="ja-JP" sz="1400" b="1" dirty="0" smtClean="0"/>
                <a:t>B</a:t>
              </a:r>
              <a:r>
                <a:rPr lang="ja-JP" altLang="en-US" sz="1400" b="1" dirty="0" smtClean="0"/>
                <a:t>：　分かりました。ありがとうございました。</a:t>
              </a:r>
              <a:endParaRPr lang="en-US" altLang="ja-JP" sz="1400" b="1" dirty="0" smtClean="0"/>
            </a:p>
            <a:p>
              <a:endParaRPr lang="en-US" altLang="ja-JP" sz="1400" b="1" dirty="0"/>
            </a:p>
            <a:p>
              <a:r>
                <a:rPr lang="en-US" altLang="ja-JP" sz="1400" b="1" dirty="0" smtClean="0"/>
                <a:t>A:</a:t>
              </a:r>
              <a:r>
                <a:rPr lang="ja-JP" altLang="en-US" sz="1400" b="1" dirty="0" smtClean="0"/>
                <a:t>　お大事に。</a:t>
              </a:r>
              <a:endParaRPr lang="en-US" altLang="ja-JP" sz="1400" b="1" dirty="0" smtClean="0"/>
            </a:p>
            <a:p>
              <a:endParaRPr lang="en-US" dirty="0"/>
            </a:p>
            <a:p>
              <a:endParaRPr lang="en-US" dirty="0"/>
            </a:p>
          </p:txBody>
        </p:sp>
        <p:sp>
          <p:nvSpPr>
            <p:cNvPr id="2" name="正方形/長方形 1"/>
            <p:cNvSpPr/>
            <p:nvPr/>
          </p:nvSpPr>
          <p:spPr>
            <a:xfrm>
              <a:off x="6548717" y="2116752"/>
              <a:ext cx="925949" cy="248140"/>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p:cNvPicPr>
              <a:picLocks noChangeAspect="1"/>
            </p:cNvPicPr>
            <p:nvPr/>
          </p:nvPicPr>
          <p:blipFill>
            <a:blip r:embed="rId1"/>
            <a:stretch>
              <a:fillRect/>
            </a:stretch>
          </p:blipFill>
          <p:spPr>
            <a:xfrm>
              <a:off x="6548718" y="2757557"/>
              <a:ext cx="614303" cy="258228"/>
            </a:xfrm>
            <a:prstGeom prst="rect">
              <a:avLst/>
            </a:prstGeom>
          </p:spPr>
        </p:pic>
        <p:pic>
          <p:nvPicPr>
            <p:cNvPr id="4" name="図 3"/>
            <p:cNvPicPr>
              <a:picLocks noChangeAspect="1"/>
            </p:cNvPicPr>
            <p:nvPr/>
          </p:nvPicPr>
          <p:blipFill>
            <a:blip r:embed="rId2"/>
            <a:stretch>
              <a:fillRect/>
            </a:stretch>
          </p:blipFill>
          <p:spPr>
            <a:xfrm>
              <a:off x="8607287" y="2775478"/>
              <a:ext cx="664234" cy="258228"/>
            </a:xfrm>
            <a:prstGeom prst="rect">
              <a:avLst/>
            </a:prstGeom>
          </p:spPr>
        </p:pic>
        <p:pic>
          <p:nvPicPr>
            <p:cNvPr id="7" name="図 6"/>
            <p:cNvPicPr>
              <a:picLocks noChangeAspect="1"/>
            </p:cNvPicPr>
            <p:nvPr/>
          </p:nvPicPr>
          <p:blipFill>
            <a:blip r:embed="rId2"/>
            <a:stretch>
              <a:fillRect/>
            </a:stretch>
          </p:blipFill>
          <p:spPr>
            <a:xfrm>
              <a:off x="8607286" y="3217815"/>
              <a:ext cx="993913" cy="216411"/>
            </a:xfrm>
            <a:prstGeom prst="rect">
              <a:avLst/>
            </a:prstGeom>
          </p:spPr>
        </p:pic>
        <p:pic>
          <p:nvPicPr>
            <p:cNvPr id="11" name="図 10"/>
            <p:cNvPicPr>
              <a:picLocks noChangeAspect="1"/>
            </p:cNvPicPr>
            <p:nvPr/>
          </p:nvPicPr>
          <p:blipFill>
            <a:blip r:embed="rId2"/>
            <a:stretch>
              <a:fillRect/>
            </a:stretch>
          </p:blipFill>
          <p:spPr>
            <a:xfrm>
              <a:off x="10317296" y="3423510"/>
              <a:ext cx="955197" cy="237765"/>
            </a:xfrm>
            <a:prstGeom prst="rect">
              <a:avLst/>
            </a:prstGeom>
          </p:spPr>
        </p:pic>
        <p:sp>
          <p:nvSpPr>
            <p:cNvPr id="13" name="正方形/長方形 12"/>
            <p:cNvSpPr/>
            <p:nvPr/>
          </p:nvSpPr>
          <p:spPr>
            <a:xfrm>
              <a:off x="7869810" y="3663585"/>
              <a:ext cx="2509676" cy="21084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図 13"/>
            <p:cNvPicPr>
              <a:picLocks noChangeAspect="1"/>
            </p:cNvPicPr>
            <p:nvPr/>
          </p:nvPicPr>
          <p:blipFill>
            <a:blip r:embed="rId3"/>
            <a:stretch>
              <a:fillRect/>
            </a:stretch>
          </p:blipFill>
          <p:spPr>
            <a:xfrm>
              <a:off x="6378677" y="3444110"/>
              <a:ext cx="1780321" cy="219475"/>
            </a:xfrm>
            <a:prstGeom prst="rect">
              <a:avLst/>
            </a:prstGeom>
          </p:spPr>
        </p:pic>
      </p:grpSp>
      <p:sp>
        <p:nvSpPr>
          <p:cNvPr id="9" name="スライド番号プレースホルダー 8"/>
          <p:cNvSpPr>
            <a:spLocks noGrp="1"/>
          </p:cNvSpPr>
          <p:nvPr>
            <p:ph type="sldNum" sz="quarter" idx="12"/>
          </p:nvPr>
        </p:nvSpPr>
        <p:spPr/>
        <p:txBody>
          <a:bodyPr/>
          <a:lstStyle/>
          <a:p>
            <a:fld id="{54842CFA-1D02-4E40-82D5-DECB4CBEC6C1}" type="slidenum">
              <a:rPr lang="en-US" smtClean="0">
                <a:solidFill>
                  <a:prstClr val="black">
                    <a:tint val="75000"/>
                  </a:prstClr>
                </a:solidFill>
              </a:rPr>
            </a:fld>
            <a:endParaRPr lang="en-US">
              <a:solidFill>
                <a:prstClr val="black">
                  <a:tint val="75000"/>
                </a:prst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300552" y="1197666"/>
            <a:ext cx="6096000" cy="6124754"/>
          </a:xfrm>
          <a:prstGeom prst="rect">
            <a:avLst/>
          </a:prstGeom>
        </p:spPr>
        <p:txBody>
          <a:bodyPr>
            <a:spAutoFit/>
          </a:bodyPr>
          <a:lstStyle/>
          <a:p>
            <a:endParaRPr lang="en-US" sz="1400" b="1" dirty="0">
              <a:solidFill>
                <a:srgbClr val="FF0000"/>
              </a:solidFill>
            </a:endParaRPr>
          </a:p>
          <a:p>
            <a:endParaRPr lang="en-US" sz="1400" b="1" dirty="0"/>
          </a:p>
          <a:p>
            <a:r>
              <a:rPr lang="en-US" sz="1400" b="1" dirty="0"/>
              <a:t>A: Mr./Ms. _______, please. </a:t>
            </a:r>
            <a:endParaRPr lang="en-US" sz="1400" b="1" dirty="0" smtClean="0"/>
          </a:p>
          <a:p>
            <a:r>
              <a:rPr lang="en-US" sz="1400" b="1" dirty="0" smtClean="0"/>
              <a:t>Your </a:t>
            </a:r>
            <a:r>
              <a:rPr lang="en-US" sz="1400" b="1" dirty="0"/>
              <a:t>prescription is ready.</a:t>
            </a:r>
            <a:r>
              <a:rPr lang="ja-JP" altLang="en-US" sz="1400" b="1" dirty="0"/>
              <a:t> </a:t>
            </a:r>
            <a:r>
              <a:rPr lang="en-US" altLang="ja-JP" sz="1400" b="1" dirty="0" smtClean="0"/>
              <a:t>This is </a:t>
            </a:r>
            <a:r>
              <a:rPr lang="en-US" altLang="ja-JP" sz="1400" b="1" dirty="0"/>
              <a:t>your medicine</a:t>
            </a:r>
            <a:r>
              <a:rPr lang="en-US" altLang="ja-JP" sz="1400" b="1" dirty="0" smtClean="0"/>
              <a:t>.</a:t>
            </a:r>
            <a:endParaRPr lang="en-US" altLang="ja-JP" sz="1400" b="1" dirty="0" smtClean="0"/>
          </a:p>
          <a:p>
            <a:r>
              <a:rPr lang="en-US" sz="1400" b="1" dirty="0" smtClean="0"/>
              <a:t>So </a:t>
            </a:r>
            <a:r>
              <a:rPr lang="en-US" sz="1400" b="1" dirty="0"/>
              <a:t>your symptoms </a:t>
            </a:r>
            <a:r>
              <a:rPr lang="en-US" sz="1400" b="1" dirty="0" smtClean="0"/>
              <a:t>are a rash and a fever?</a:t>
            </a:r>
            <a:endParaRPr lang="en-US" sz="1400" b="1" dirty="0"/>
          </a:p>
          <a:p>
            <a:endParaRPr lang="en-US" sz="1400" b="1" dirty="0"/>
          </a:p>
          <a:p>
            <a:r>
              <a:rPr lang="en-US" sz="1400" b="1" dirty="0"/>
              <a:t>B: Yes. That’s right. </a:t>
            </a:r>
            <a:endParaRPr lang="en-US" sz="1400" b="1" dirty="0"/>
          </a:p>
          <a:p>
            <a:endParaRPr lang="en-US" sz="1400" b="1" dirty="0"/>
          </a:p>
          <a:p>
            <a:r>
              <a:rPr lang="en-US" sz="1400" b="1" dirty="0"/>
              <a:t>A: This medication is called </a:t>
            </a:r>
            <a:r>
              <a:rPr lang="en-US" sz="1400" b="1" dirty="0" err="1" smtClean="0"/>
              <a:t>Meiact</a:t>
            </a:r>
            <a:r>
              <a:rPr lang="en-US" sz="1400" b="1" dirty="0" smtClean="0"/>
              <a:t>. It’s an antibiotic. </a:t>
            </a:r>
            <a:r>
              <a:rPr lang="en-US" sz="1400" b="1" dirty="0"/>
              <a:t>So it  should help </a:t>
            </a:r>
            <a:r>
              <a:rPr lang="en-US" sz="1400" b="1" dirty="0" smtClean="0"/>
              <a:t>you with the rash.</a:t>
            </a:r>
            <a:r>
              <a:rPr lang="ja-JP" altLang="en-US" sz="1400" b="1" dirty="0"/>
              <a:t> </a:t>
            </a:r>
            <a:r>
              <a:rPr lang="en-US" altLang="ja-JP" sz="1400" b="1" dirty="0" smtClean="0"/>
              <a:t>Take 1 tablet three times a day after meals. As a side effect you may get diarrhea.</a:t>
            </a:r>
            <a:endParaRPr lang="en-US" sz="1400" b="1" dirty="0"/>
          </a:p>
          <a:p>
            <a:endParaRPr lang="en-US" sz="1400" b="1" dirty="0"/>
          </a:p>
          <a:p>
            <a:r>
              <a:rPr lang="en-US" sz="1400" b="1" dirty="0"/>
              <a:t>B: Ok.</a:t>
            </a:r>
            <a:endParaRPr lang="en-US" sz="1400" b="1" dirty="0"/>
          </a:p>
          <a:p>
            <a:endParaRPr lang="en-US" sz="1400" b="1" dirty="0"/>
          </a:p>
          <a:p>
            <a:r>
              <a:rPr lang="en-US" sz="1400" b="1" dirty="0"/>
              <a:t>A: </a:t>
            </a:r>
            <a:r>
              <a:rPr lang="en-US" sz="1400" b="1" dirty="0" smtClean="0"/>
              <a:t>And this medication is called </a:t>
            </a:r>
            <a:r>
              <a:rPr lang="en-US" sz="1400" b="1" dirty="0" err="1" smtClean="0"/>
              <a:t>Loxonin</a:t>
            </a:r>
            <a:r>
              <a:rPr lang="en-US" sz="1400" b="1" dirty="0" smtClean="0"/>
              <a:t>. It’s a pain reliever and </a:t>
            </a:r>
            <a:r>
              <a:rPr lang="en-US" sz="1400" b="1" dirty="0" err="1" smtClean="0"/>
              <a:t>anitinflamatory</a:t>
            </a:r>
            <a:r>
              <a:rPr lang="en-US" sz="1400" b="1" dirty="0" smtClean="0"/>
              <a:t>. It should help with your fever and any pain you may be feeling. You should take it whenever you have a headache or pain. As a side effect you may get an upset stomach.</a:t>
            </a:r>
            <a:endParaRPr lang="en-US" sz="1400" b="1" dirty="0" smtClean="0"/>
          </a:p>
          <a:p>
            <a:r>
              <a:rPr lang="en-US" sz="1400" b="1" dirty="0" smtClean="0"/>
              <a:t>B: Ok. Thank you.</a:t>
            </a:r>
            <a:endParaRPr lang="en-US" sz="1400" b="1" dirty="0" smtClean="0"/>
          </a:p>
          <a:p>
            <a:endParaRPr lang="en-US" sz="1400" b="1" dirty="0" smtClean="0"/>
          </a:p>
          <a:p>
            <a:r>
              <a:rPr lang="en-US" sz="1400" b="1" dirty="0" smtClean="0"/>
              <a:t>A: You’re welcome. Do you have any questions?</a:t>
            </a:r>
            <a:endParaRPr lang="en-US" sz="1400" b="1" dirty="0" smtClean="0"/>
          </a:p>
          <a:p>
            <a:endParaRPr lang="en-US" sz="1400" b="1" dirty="0" smtClean="0"/>
          </a:p>
          <a:p>
            <a:r>
              <a:rPr lang="en-US" sz="1400" b="1" dirty="0" smtClean="0"/>
              <a:t>B: No. No questions. </a:t>
            </a:r>
            <a:endParaRPr lang="en-US" sz="1400" b="1" dirty="0" smtClean="0"/>
          </a:p>
          <a:p>
            <a:endParaRPr lang="en-US" sz="1400" b="1" dirty="0" smtClean="0"/>
          </a:p>
          <a:p>
            <a:endParaRPr lang="en-US" sz="1400" b="1" dirty="0" smtClean="0"/>
          </a:p>
          <a:p>
            <a:endParaRPr lang="en-US" sz="1400" b="1" dirty="0" smtClean="0"/>
          </a:p>
          <a:p>
            <a:endParaRPr lang="en-US" sz="1400" b="1" dirty="0"/>
          </a:p>
          <a:p>
            <a:endParaRPr lang="en-US" sz="1400" b="1" dirty="0"/>
          </a:p>
        </p:txBody>
      </p:sp>
      <p:sp>
        <p:nvSpPr>
          <p:cNvPr id="5" name="正方形/長方形 4"/>
          <p:cNvSpPr/>
          <p:nvPr/>
        </p:nvSpPr>
        <p:spPr>
          <a:xfrm>
            <a:off x="6626649" y="1915125"/>
            <a:ext cx="6096000" cy="4756785"/>
          </a:xfrm>
          <a:prstGeom prst="rect">
            <a:avLst/>
          </a:prstGeom>
        </p:spPr>
        <p:txBody>
          <a:bodyPr>
            <a:spAutoFit/>
          </a:bodyPr>
          <a:lstStyle/>
          <a:p>
            <a:endParaRPr lang="en-US" altLang="ja-JP" sz="1300" b="1" dirty="0"/>
          </a:p>
          <a:p>
            <a:r>
              <a:rPr lang="en-US" altLang="ja-JP" sz="1300" b="1" dirty="0" smtClean="0"/>
              <a:t>A:  </a:t>
            </a:r>
            <a:r>
              <a:rPr lang="ja-JP" altLang="en-US" sz="1300" b="1" dirty="0" smtClean="0"/>
              <a:t>＿＿＿</a:t>
            </a:r>
            <a:r>
              <a:rPr lang="ja-JP" altLang="en-US" sz="1300" b="1" dirty="0"/>
              <a:t>様。どうぞ</a:t>
            </a:r>
            <a:r>
              <a:rPr lang="ja-JP" altLang="en-US" sz="1300" b="1" dirty="0" smtClean="0"/>
              <a:t>。</a:t>
            </a:r>
            <a:endParaRPr lang="en-US" altLang="ja-JP" sz="1300" b="1" dirty="0" smtClean="0"/>
          </a:p>
          <a:p>
            <a:r>
              <a:rPr lang="ja-JP" altLang="en-US" sz="1300" b="1" dirty="0" smtClean="0"/>
              <a:t>処方箋</a:t>
            </a:r>
            <a:r>
              <a:rPr lang="ja-JP" altLang="en-US" sz="1300" b="1" dirty="0"/>
              <a:t>が出来ました</a:t>
            </a:r>
            <a:r>
              <a:rPr lang="ja-JP" altLang="en-US" sz="1300" b="1" dirty="0" smtClean="0"/>
              <a:t>。（←日本語</a:t>
            </a:r>
            <a:r>
              <a:rPr lang="ja-JP" altLang="en-US" sz="1300" b="1" dirty="0"/>
              <a:t>でしか</a:t>
            </a:r>
            <a:r>
              <a:rPr lang="ja-JP" altLang="en-US" sz="1300" b="1" dirty="0" smtClean="0"/>
              <a:t>言いま</a:t>
            </a:r>
            <a:r>
              <a:rPr lang="ja-JP" altLang="en-US" sz="1300" b="1" dirty="0"/>
              <a:t>せん。</a:t>
            </a:r>
            <a:r>
              <a:rPr lang="ja-JP" altLang="en-US" sz="1300" b="1" dirty="0" smtClean="0"/>
              <a:t>）</a:t>
            </a:r>
            <a:r>
              <a:rPr lang="en-US" altLang="ja-JP" sz="1300" b="1" dirty="0" smtClean="0"/>
              <a:t>.</a:t>
            </a:r>
            <a:r>
              <a:rPr lang="ja-JP" altLang="en-US" sz="1300" b="1" dirty="0" smtClean="0"/>
              <a:t>　これはお薬です。</a:t>
            </a:r>
            <a:endParaRPr lang="en-US" altLang="ja-JP" sz="1300" b="1" dirty="0" smtClean="0"/>
          </a:p>
          <a:p>
            <a:r>
              <a:rPr lang="ja-JP" altLang="en-US" sz="1300" b="1" dirty="0" smtClean="0"/>
              <a:t>症状発疹と熱ですか。</a:t>
            </a:r>
            <a:endParaRPr lang="en-US" altLang="ja-JP" sz="1300" b="1" dirty="0" smtClean="0"/>
          </a:p>
          <a:p>
            <a:endParaRPr lang="en-US" altLang="ja-JP" sz="1300" b="1" dirty="0"/>
          </a:p>
          <a:p>
            <a:r>
              <a:rPr lang="en-US" altLang="ja-JP" sz="1300" b="1" dirty="0" smtClean="0"/>
              <a:t>B:</a:t>
            </a:r>
            <a:r>
              <a:rPr lang="ja-JP" altLang="en-US" sz="1300" b="1" dirty="0" smtClean="0"/>
              <a:t>　はい。そうです。</a:t>
            </a:r>
            <a:endParaRPr lang="en-US" altLang="ja-JP" sz="1300" b="1" dirty="0" smtClean="0"/>
          </a:p>
          <a:p>
            <a:endParaRPr lang="en-US" altLang="ja-JP" sz="1300" b="1" dirty="0"/>
          </a:p>
          <a:p>
            <a:r>
              <a:rPr lang="en-US" altLang="ja-JP" sz="1300" b="1" dirty="0" smtClean="0"/>
              <a:t>A:</a:t>
            </a:r>
            <a:r>
              <a:rPr lang="ja-JP" altLang="en-US" sz="1300" b="1" dirty="0"/>
              <a:t>　</a:t>
            </a:r>
            <a:r>
              <a:rPr lang="ja-JP" altLang="en-US" sz="1300" b="1" dirty="0" smtClean="0"/>
              <a:t>この薬はメイアクトといいます。抗生物質です。発疹に</a:t>
            </a:r>
            <a:r>
              <a:rPr lang="ja-JP" altLang="en-US" sz="1300" b="1" dirty="0"/>
              <a:t>効</a:t>
            </a:r>
            <a:r>
              <a:rPr lang="ja-JP" altLang="en-US" sz="1300" b="1" dirty="0" smtClean="0"/>
              <a:t>きま</a:t>
            </a:r>
            <a:r>
              <a:rPr lang="ja-JP" altLang="en-US" sz="1300" b="1" dirty="0"/>
              <a:t>す</a:t>
            </a:r>
            <a:r>
              <a:rPr lang="ja-JP" altLang="en-US" sz="1300" b="1" dirty="0" smtClean="0"/>
              <a:t>。</a:t>
            </a:r>
            <a:endParaRPr lang="en-US" altLang="ja-JP" sz="1300" b="1" dirty="0" smtClean="0"/>
          </a:p>
          <a:p>
            <a:r>
              <a:rPr lang="ja-JP" altLang="en-US" sz="1300" b="1" dirty="0" smtClean="0"/>
              <a:t>１日３回</a:t>
            </a:r>
            <a:r>
              <a:rPr lang="ja-JP" altLang="en-US" sz="1300" b="1" dirty="0"/>
              <a:t>１</a:t>
            </a:r>
            <a:r>
              <a:rPr lang="ja-JP" altLang="en-US" sz="1300" b="1" dirty="0" smtClean="0"/>
              <a:t>錠ずつ食後に飲んで下さい。副作用で下痢が</a:t>
            </a:r>
            <a:r>
              <a:rPr lang="ja-JP" altLang="en-US" sz="1300" b="1" dirty="0"/>
              <a:t>起</a:t>
            </a:r>
            <a:r>
              <a:rPr lang="ja-JP" altLang="en-US" sz="1300" b="1" dirty="0" smtClean="0"/>
              <a:t>こることがありま</a:t>
            </a:r>
            <a:r>
              <a:rPr lang="ja-JP" altLang="en-US" sz="1300" b="1" dirty="0"/>
              <a:t>す</a:t>
            </a:r>
            <a:r>
              <a:rPr lang="ja-JP" altLang="en-US" sz="1300" b="1" dirty="0" smtClean="0"/>
              <a:t>。</a:t>
            </a:r>
            <a:endParaRPr lang="en-US" altLang="ja-JP" sz="1300" b="1" dirty="0" smtClean="0"/>
          </a:p>
          <a:p>
            <a:endParaRPr lang="en-US" altLang="ja-JP" sz="1300" b="1" dirty="0"/>
          </a:p>
          <a:p>
            <a:r>
              <a:rPr lang="en-US" altLang="ja-JP" sz="1300" b="1" dirty="0" smtClean="0"/>
              <a:t>B:</a:t>
            </a:r>
            <a:r>
              <a:rPr lang="ja-JP" altLang="en-US" sz="1300" b="1" dirty="0" smtClean="0"/>
              <a:t>　はい。分かりました。</a:t>
            </a:r>
            <a:endParaRPr lang="en-US" altLang="ja-JP" sz="1300" b="1" dirty="0" smtClean="0"/>
          </a:p>
          <a:p>
            <a:endParaRPr lang="en-US" altLang="ja-JP" sz="1300" b="1" dirty="0"/>
          </a:p>
          <a:p>
            <a:r>
              <a:rPr lang="en-US" altLang="ja-JP" sz="1300" b="1" dirty="0" smtClean="0"/>
              <a:t>A:</a:t>
            </a:r>
            <a:r>
              <a:rPr lang="ja-JP" altLang="en-US" sz="1300" b="1" dirty="0" smtClean="0"/>
              <a:t>　そしてこの薬はロキソニンといいます。解熱鎮痛剤です。</a:t>
            </a:r>
            <a:endParaRPr lang="en-US" altLang="ja-JP" sz="1300" b="1" dirty="0" smtClean="0"/>
          </a:p>
          <a:p>
            <a:r>
              <a:rPr lang="ja-JP" altLang="en-US" sz="1300" b="1" dirty="0" smtClean="0"/>
              <a:t>熱や痛みに</a:t>
            </a:r>
            <a:r>
              <a:rPr lang="ja-JP" altLang="en-US" sz="1300" b="1" dirty="0"/>
              <a:t>効</a:t>
            </a:r>
            <a:r>
              <a:rPr lang="ja-JP" altLang="en-US" sz="1300" b="1" dirty="0" smtClean="0"/>
              <a:t>きま</a:t>
            </a:r>
            <a:r>
              <a:rPr lang="ja-JP" altLang="en-US" sz="1300" b="1" dirty="0"/>
              <a:t>す</a:t>
            </a:r>
            <a:r>
              <a:rPr lang="ja-JP" altLang="en-US" sz="1300" b="1" dirty="0" smtClean="0"/>
              <a:t>。</a:t>
            </a:r>
            <a:endParaRPr lang="en-US" altLang="ja-JP" sz="1300" b="1" dirty="0" smtClean="0"/>
          </a:p>
          <a:p>
            <a:r>
              <a:rPr lang="ja-JP" altLang="en-US" sz="1300" b="1" dirty="0" smtClean="0"/>
              <a:t>頭痛時など飲んで下さい。副作用で胃をあらすことがあります。</a:t>
            </a:r>
            <a:endParaRPr lang="en-US" altLang="ja-JP" sz="1300" b="1" dirty="0" smtClean="0"/>
          </a:p>
          <a:p>
            <a:endParaRPr lang="en-US" altLang="ja-JP" sz="1300" b="1" dirty="0"/>
          </a:p>
          <a:p>
            <a:r>
              <a:rPr lang="en-US" altLang="ja-JP" sz="1200" b="1" dirty="0" smtClean="0"/>
              <a:t>B</a:t>
            </a:r>
            <a:r>
              <a:rPr lang="ja-JP" altLang="en-US" sz="1200" b="1" dirty="0" smtClean="0"/>
              <a:t>： はい。分かりました。ありがとうごさいます。</a:t>
            </a:r>
            <a:endParaRPr lang="en-US" altLang="ja-JP" sz="1200" b="1" dirty="0" smtClean="0"/>
          </a:p>
          <a:p>
            <a:endParaRPr lang="en-US" altLang="ja-JP" sz="1200" b="1" dirty="0" smtClean="0"/>
          </a:p>
          <a:p>
            <a:r>
              <a:rPr lang="en-US" altLang="ja-JP" sz="1200" b="1" dirty="0" smtClean="0"/>
              <a:t>A:</a:t>
            </a:r>
            <a:r>
              <a:rPr lang="ja-JP" altLang="en-US" sz="1200" b="1" dirty="0" smtClean="0"/>
              <a:t>　ご質問ありませんか。</a:t>
            </a:r>
            <a:endParaRPr lang="en-US" altLang="ja-JP" sz="1200" b="1" dirty="0" smtClean="0"/>
          </a:p>
          <a:p>
            <a:endParaRPr lang="en-US" sz="1200" b="1" dirty="0" smtClean="0"/>
          </a:p>
          <a:p>
            <a:r>
              <a:rPr lang="en-US" altLang="ja-JP" sz="1200" b="1" dirty="0" smtClean="0"/>
              <a:t>B:</a:t>
            </a:r>
            <a:r>
              <a:rPr lang="ja-JP" altLang="en-US" sz="1200" b="1" dirty="0" smtClean="0"/>
              <a:t>　いいえ。ありません。</a:t>
            </a:r>
            <a:endParaRPr lang="en-US" sz="1200" b="1" dirty="0" smtClean="0"/>
          </a:p>
          <a:p>
            <a:endParaRPr lang="en-US" sz="1200" b="1" dirty="0" smtClean="0"/>
          </a:p>
          <a:p>
            <a:endParaRPr lang="en-US" altLang="ja-JP" sz="1300" b="1" dirty="0"/>
          </a:p>
          <a:p>
            <a:endParaRPr lang="en-US" sz="1300" b="1" dirty="0"/>
          </a:p>
        </p:txBody>
      </p:sp>
      <p:sp>
        <p:nvSpPr>
          <p:cNvPr id="6" name="正方形/長方形 5"/>
          <p:cNvSpPr/>
          <p:nvPr/>
        </p:nvSpPr>
        <p:spPr>
          <a:xfrm>
            <a:off x="101600" y="181210"/>
            <a:ext cx="11916229" cy="1323439"/>
          </a:xfrm>
          <a:prstGeom prst="rect">
            <a:avLst/>
          </a:prstGeom>
        </p:spPr>
        <p:txBody>
          <a:bodyPr wrap="square">
            <a:spAutoFit/>
          </a:bodyPr>
          <a:lstStyle/>
          <a:p>
            <a:pPr algn="ctr"/>
            <a:r>
              <a:rPr lang="en-US" altLang="ja-JP" sz="4000" b="1" dirty="0" smtClean="0"/>
              <a:t>Prescription </a:t>
            </a:r>
            <a:r>
              <a:rPr lang="en-US" altLang="ja-JP" sz="4000" b="1" dirty="0"/>
              <a:t>Consultation</a:t>
            </a:r>
            <a:r>
              <a:rPr lang="ja-JP" altLang="en-US" sz="4000" b="1" dirty="0"/>
              <a:t>　　　　　　　　　　　　　　　　　　　　　　　　　　</a:t>
            </a:r>
            <a:r>
              <a:rPr lang="ja-JP" altLang="en-US" sz="4000" dirty="0"/>
              <a:t>（処方箋に関わる英会話）</a:t>
            </a:r>
            <a:endParaRPr lang="en-US" sz="4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3" end="3"/>
                                            </p:txEl>
                                          </p:spTgt>
                                        </p:tgtEl>
                                        <p:attrNameLst>
                                          <p:attrName>style.visibility</p:attrName>
                                        </p:attrNameLst>
                                      </p:cBhvr>
                                      <p:to>
                                        <p:strVal val="visible"/>
                                      </p:to>
                                    </p:set>
                                    <p:animEffect transition="in" filter="fade">
                                      <p:cBhvr>
                                        <p:cTn id="10" dur="500"/>
                                        <p:tgtEl>
                                          <p:spTgt spid="4">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animEffect transition="in" filter="fade">
                                      <p:cBhvr>
                                        <p:cTn id="13" dur="500"/>
                                        <p:tgtEl>
                                          <p:spTgt spid="4">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6" end="6"/>
                                            </p:txEl>
                                          </p:spTgt>
                                        </p:tgtEl>
                                        <p:attrNameLst>
                                          <p:attrName>style.visibility</p:attrName>
                                        </p:attrNameLst>
                                      </p:cBhvr>
                                      <p:to>
                                        <p:strVal val="visible"/>
                                      </p:to>
                                    </p:set>
                                    <p:animEffect transition="in" filter="fade">
                                      <p:cBhvr>
                                        <p:cTn id="16" dur="500"/>
                                        <p:tgtEl>
                                          <p:spTgt spid="4">
                                            <p:txEl>
                                              <p:pRg st="6" end="6"/>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animEffect transition="in" filter="fade">
                                      <p:cBhvr>
                                        <p:cTn id="19" dur="500"/>
                                        <p:tgtEl>
                                          <p:spTgt spid="4">
                                            <p:txEl>
                                              <p:pRg st="8" end="8"/>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0" end="10"/>
                                            </p:txEl>
                                          </p:spTgt>
                                        </p:tgtEl>
                                        <p:attrNameLst>
                                          <p:attrName>style.visibility</p:attrName>
                                        </p:attrNameLst>
                                      </p:cBhvr>
                                      <p:to>
                                        <p:strVal val="visible"/>
                                      </p:to>
                                    </p:set>
                                    <p:animEffect transition="in" filter="fade">
                                      <p:cBhvr>
                                        <p:cTn id="22" dur="500"/>
                                        <p:tgtEl>
                                          <p:spTgt spid="4">
                                            <p:txEl>
                                              <p:pRg st="10" end="1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12" end="12"/>
                                            </p:txEl>
                                          </p:spTgt>
                                        </p:tgtEl>
                                        <p:attrNameLst>
                                          <p:attrName>style.visibility</p:attrName>
                                        </p:attrNameLst>
                                      </p:cBhvr>
                                      <p:to>
                                        <p:strVal val="visible"/>
                                      </p:to>
                                    </p:set>
                                    <p:animEffect transition="in" filter="fade">
                                      <p:cBhvr>
                                        <p:cTn id="25" dur="500"/>
                                        <p:tgtEl>
                                          <p:spTgt spid="4">
                                            <p:txEl>
                                              <p:pRg st="12" end="1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13" end="13"/>
                                            </p:txEl>
                                          </p:spTgt>
                                        </p:tgtEl>
                                        <p:attrNameLst>
                                          <p:attrName>style.visibility</p:attrName>
                                        </p:attrNameLst>
                                      </p:cBhvr>
                                      <p:to>
                                        <p:strVal val="visible"/>
                                      </p:to>
                                    </p:set>
                                    <p:animEffect transition="in" filter="fade">
                                      <p:cBhvr>
                                        <p:cTn id="28" dur="500"/>
                                        <p:tgtEl>
                                          <p:spTgt spid="4">
                                            <p:txEl>
                                              <p:pRg st="13" end="1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5" end="15"/>
                                            </p:txEl>
                                          </p:spTgt>
                                        </p:tgtEl>
                                        <p:attrNameLst>
                                          <p:attrName>style.visibility</p:attrName>
                                        </p:attrNameLst>
                                      </p:cBhvr>
                                      <p:to>
                                        <p:strVal val="visible"/>
                                      </p:to>
                                    </p:set>
                                    <p:animEffect transition="in" filter="fade">
                                      <p:cBhvr>
                                        <p:cTn id="31" dur="500"/>
                                        <p:tgtEl>
                                          <p:spTgt spid="4">
                                            <p:txEl>
                                              <p:pRg st="15" end="1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17" end="17"/>
                                            </p:txEl>
                                          </p:spTgt>
                                        </p:tgtEl>
                                        <p:attrNameLst>
                                          <p:attrName>style.visibility</p:attrName>
                                        </p:attrNameLst>
                                      </p:cBhvr>
                                      <p:to>
                                        <p:strVal val="visible"/>
                                      </p:to>
                                    </p:set>
                                    <p:animEffect transition="in" filter="fade">
                                      <p:cBhvr>
                                        <p:cTn id="34" dur="500"/>
                                        <p:tgtEl>
                                          <p:spTgt spid="4">
                                            <p:txEl>
                                              <p:pRg st="17" end="1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 end="1"/>
                                            </p:txEl>
                                          </p:spTgt>
                                        </p:tgtEl>
                                        <p:attrNameLst>
                                          <p:attrName>style.visibility</p:attrName>
                                        </p:attrNameLst>
                                      </p:cBhvr>
                                      <p:to>
                                        <p:strVal val="visible"/>
                                      </p:to>
                                    </p:set>
                                    <p:animEffect transition="in" filter="fade">
                                      <p:cBhvr>
                                        <p:cTn id="39" dur="500"/>
                                        <p:tgtEl>
                                          <p:spTgt spid="5">
                                            <p:txEl>
                                              <p:pRg st="1" end="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2" end="2"/>
                                            </p:txEl>
                                          </p:spTgt>
                                        </p:tgtEl>
                                        <p:attrNameLst>
                                          <p:attrName>style.visibility</p:attrName>
                                        </p:attrNameLst>
                                      </p:cBhvr>
                                      <p:to>
                                        <p:strVal val="visible"/>
                                      </p:to>
                                    </p:set>
                                    <p:animEffect transition="in" filter="fade">
                                      <p:cBhvr>
                                        <p:cTn id="42" dur="500"/>
                                        <p:tgtEl>
                                          <p:spTgt spid="5">
                                            <p:txEl>
                                              <p:pRg st="2" end="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3" end="3"/>
                                            </p:txEl>
                                          </p:spTgt>
                                        </p:tgtEl>
                                        <p:attrNameLst>
                                          <p:attrName>style.visibility</p:attrName>
                                        </p:attrNameLst>
                                      </p:cBhvr>
                                      <p:to>
                                        <p:strVal val="visible"/>
                                      </p:to>
                                    </p:set>
                                    <p:animEffect transition="in" filter="fade">
                                      <p:cBhvr>
                                        <p:cTn id="45" dur="500"/>
                                        <p:tgtEl>
                                          <p:spTgt spid="5">
                                            <p:txEl>
                                              <p:pRg st="3" end="3"/>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5" end="5"/>
                                            </p:txEl>
                                          </p:spTgt>
                                        </p:tgtEl>
                                        <p:attrNameLst>
                                          <p:attrName>style.visibility</p:attrName>
                                        </p:attrNameLst>
                                      </p:cBhvr>
                                      <p:to>
                                        <p:strVal val="visible"/>
                                      </p:to>
                                    </p:set>
                                    <p:animEffect transition="in" filter="fade">
                                      <p:cBhvr>
                                        <p:cTn id="48" dur="500"/>
                                        <p:tgtEl>
                                          <p:spTgt spid="5">
                                            <p:txEl>
                                              <p:pRg st="5" end="5"/>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7" end="7"/>
                                            </p:txEl>
                                          </p:spTgt>
                                        </p:tgtEl>
                                        <p:attrNameLst>
                                          <p:attrName>style.visibility</p:attrName>
                                        </p:attrNameLst>
                                      </p:cBhvr>
                                      <p:to>
                                        <p:strVal val="visible"/>
                                      </p:to>
                                    </p:set>
                                    <p:animEffect transition="in" filter="fade">
                                      <p:cBhvr>
                                        <p:cTn id="51" dur="500"/>
                                        <p:tgtEl>
                                          <p:spTgt spid="5">
                                            <p:txEl>
                                              <p:pRg st="7" end="7"/>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8" end="8"/>
                                            </p:txEl>
                                          </p:spTgt>
                                        </p:tgtEl>
                                        <p:attrNameLst>
                                          <p:attrName>style.visibility</p:attrName>
                                        </p:attrNameLst>
                                      </p:cBhvr>
                                      <p:to>
                                        <p:strVal val="visible"/>
                                      </p:to>
                                    </p:set>
                                    <p:animEffect transition="in" filter="fade">
                                      <p:cBhvr>
                                        <p:cTn id="54" dur="500"/>
                                        <p:tgtEl>
                                          <p:spTgt spid="5">
                                            <p:txEl>
                                              <p:pRg st="8" end="8"/>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10" end="10"/>
                                            </p:txEl>
                                          </p:spTgt>
                                        </p:tgtEl>
                                        <p:attrNameLst>
                                          <p:attrName>style.visibility</p:attrName>
                                        </p:attrNameLst>
                                      </p:cBhvr>
                                      <p:to>
                                        <p:strVal val="visible"/>
                                      </p:to>
                                    </p:set>
                                    <p:animEffect transition="in" filter="fade">
                                      <p:cBhvr>
                                        <p:cTn id="57" dur="500"/>
                                        <p:tgtEl>
                                          <p:spTgt spid="5">
                                            <p:txEl>
                                              <p:pRg st="10" end="10"/>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xEl>
                                              <p:pRg st="12" end="12"/>
                                            </p:txEl>
                                          </p:spTgt>
                                        </p:tgtEl>
                                        <p:attrNameLst>
                                          <p:attrName>style.visibility</p:attrName>
                                        </p:attrNameLst>
                                      </p:cBhvr>
                                      <p:to>
                                        <p:strVal val="visible"/>
                                      </p:to>
                                    </p:set>
                                    <p:animEffect transition="in" filter="fade">
                                      <p:cBhvr>
                                        <p:cTn id="60" dur="500"/>
                                        <p:tgtEl>
                                          <p:spTgt spid="5">
                                            <p:txEl>
                                              <p:pRg st="12" end="1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5">
                                            <p:txEl>
                                              <p:pRg st="13" end="13"/>
                                            </p:txEl>
                                          </p:spTgt>
                                        </p:tgtEl>
                                        <p:attrNameLst>
                                          <p:attrName>style.visibility</p:attrName>
                                        </p:attrNameLst>
                                      </p:cBhvr>
                                      <p:to>
                                        <p:strVal val="visible"/>
                                      </p:to>
                                    </p:set>
                                    <p:animEffect transition="in" filter="fade">
                                      <p:cBhvr>
                                        <p:cTn id="63" dur="500"/>
                                        <p:tgtEl>
                                          <p:spTgt spid="5">
                                            <p:txEl>
                                              <p:pRg st="13" end="1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5">
                                            <p:txEl>
                                              <p:pRg st="14" end="14"/>
                                            </p:txEl>
                                          </p:spTgt>
                                        </p:tgtEl>
                                        <p:attrNameLst>
                                          <p:attrName>style.visibility</p:attrName>
                                        </p:attrNameLst>
                                      </p:cBhvr>
                                      <p:to>
                                        <p:strVal val="visible"/>
                                      </p:to>
                                    </p:set>
                                    <p:animEffect transition="in" filter="fade">
                                      <p:cBhvr>
                                        <p:cTn id="66" dur="500"/>
                                        <p:tgtEl>
                                          <p:spTgt spid="5">
                                            <p:txEl>
                                              <p:pRg st="14" end="1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16" end="16"/>
                                            </p:txEl>
                                          </p:spTgt>
                                        </p:tgtEl>
                                        <p:attrNameLst>
                                          <p:attrName>style.visibility</p:attrName>
                                        </p:attrNameLst>
                                      </p:cBhvr>
                                      <p:to>
                                        <p:strVal val="visible"/>
                                      </p:to>
                                    </p:set>
                                    <p:animEffect transition="in" filter="fade">
                                      <p:cBhvr>
                                        <p:cTn id="69" dur="500"/>
                                        <p:tgtEl>
                                          <p:spTgt spid="5">
                                            <p:txEl>
                                              <p:pRg st="16" end="16"/>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5">
                                            <p:txEl>
                                              <p:pRg st="18" end="18"/>
                                            </p:txEl>
                                          </p:spTgt>
                                        </p:tgtEl>
                                        <p:attrNameLst>
                                          <p:attrName>style.visibility</p:attrName>
                                        </p:attrNameLst>
                                      </p:cBhvr>
                                      <p:to>
                                        <p:strVal val="visible"/>
                                      </p:to>
                                    </p:set>
                                    <p:animEffect transition="in" filter="fade">
                                      <p:cBhvr>
                                        <p:cTn id="72" dur="500"/>
                                        <p:tgtEl>
                                          <p:spTgt spid="5">
                                            <p:txEl>
                                              <p:pRg st="18" end="18"/>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5">
                                            <p:txEl>
                                              <p:pRg st="20" end="20"/>
                                            </p:txEl>
                                          </p:spTgt>
                                        </p:tgtEl>
                                        <p:attrNameLst>
                                          <p:attrName>style.visibility</p:attrName>
                                        </p:attrNameLst>
                                      </p:cBhvr>
                                      <p:to>
                                        <p:strVal val="visible"/>
                                      </p:to>
                                    </p:set>
                                    <p:animEffect transition="in" filter="fade">
                                      <p:cBhvr>
                                        <p:cTn id="75" dur="500"/>
                                        <p:tgtEl>
                                          <p:spTgt spid="5">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pPr algn="ctr"/>
            <a:r>
              <a:rPr lang="en-US" altLang="ja-JP" b="1" dirty="0" smtClean="0"/>
              <a:t>Closing The Transaction</a:t>
            </a:r>
            <a:r>
              <a:rPr lang="ja-JP" altLang="en-US" b="1" dirty="0"/>
              <a:t>　　　　　　　　　　　　　　　　　　　　　　　　　　</a:t>
            </a:r>
            <a:r>
              <a:rPr lang="ja-JP" altLang="en-US" sz="3600" dirty="0"/>
              <a:t>（処方箋に関わる英会話）</a:t>
            </a:r>
            <a:endParaRPr lang="en-US" dirty="0"/>
          </a:p>
        </p:txBody>
      </p:sp>
      <p:sp>
        <p:nvSpPr>
          <p:cNvPr id="4" name="テキスト ボックス 3"/>
          <p:cNvSpPr txBox="1"/>
          <p:nvPr/>
        </p:nvSpPr>
        <p:spPr>
          <a:xfrm>
            <a:off x="457633" y="1566926"/>
            <a:ext cx="11015230" cy="738664"/>
          </a:xfrm>
          <a:prstGeom prst="rect">
            <a:avLst/>
          </a:prstGeom>
          <a:noFill/>
        </p:spPr>
        <p:txBody>
          <a:bodyPr wrap="square" rtlCol="0">
            <a:spAutoFit/>
          </a:bodyPr>
          <a:lstStyle/>
          <a:p>
            <a:r>
              <a:rPr lang="en-US" sz="2400" b="1" dirty="0" smtClean="0"/>
              <a:t>Model conversation</a:t>
            </a:r>
            <a:r>
              <a:rPr lang="ja-JP" altLang="en-US" sz="2400" b="1" dirty="0" smtClean="0"/>
              <a:t>　　　　　　　　　　　　　　　　　　　　　　　　　　　         例</a:t>
            </a:r>
            <a:endParaRPr lang="en-US" sz="2400" b="1" dirty="0" smtClean="0"/>
          </a:p>
          <a:p>
            <a:endParaRPr lang="en-US" dirty="0"/>
          </a:p>
        </p:txBody>
      </p:sp>
      <p:sp>
        <p:nvSpPr>
          <p:cNvPr id="5" name="テキスト ボックス 4"/>
          <p:cNvSpPr txBox="1"/>
          <p:nvPr/>
        </p:nvSpPr>
        <p:spPr>
          <a:xfrm>
            <a:off x="457633" y="2073361"/>
            <a:ext cx="5200650" cy="4124206"/>
          </a:xfrm>
          <a:prstGeom prst="rect">
            <a:avLst/>
          </a:prstGeom>
          <a:noFill/>
        </p:spPr>
        <p:txBody>
          <a:bodyPr wrap="square" rtlCol="0">
            <a:spAutoFit/>
          </a:bodyPr>
          <a:lstStyle/>
          <a:p>
            <a:endParaRPr lang="en-US" sz="1000" b="1" dirty="0"/>
          </a:p>
          <a:p>
            <a:r>
              <a:rPr lang="en-US" sz="1400" b="1" dirty="0" smtClean="0"/>
              <a:t>A: Do you have any further questions?</a:t>
            </a:r>
            <a:endParaRPr lang="en-US" sz="1400" b="1" dirty="0" smtClean="0"/>
          </a:p>
          <a:p>
            <a:endParaRPr lang="en-US" sz="1400" b="1" dirty="0"/>
          </a:p>
          <a:p>
            <a:r>
              <a:rPr lang="en-US" sz="1400" b="1" dirty="0" smtClean="0"/>
              <a:t>B: No. Thank you.</a:t>
            </a:r>
            <a:endParaRPr lang="en-US" sz="1400" b="1" dirty="0" smtClean="0"/>
          </a:p>
          <a:p>
            <a:endParaRPr lang="en-US" sz="1400" b="1" dirty="0"/>
          </a:p>
          <a:p>
            <a:r>
              <a:rPr lang="en-US" sz="1400" b="1" dirty="0" smtClean="0"/>
              <a:t>A: Ok</a:t>
            </a:r>
            <a:r>
              <a:rPr lang="en-US" sz="1400" b="1" dirty="0"/>
              <a:t>. Your total is ¥_____. </a:t>
            </a:r>
            <a:endParaRPr lang="en-US" sz="1400" b="1" dirty="0" smtClean="0"/>
          </a:p>
          <a:p>
            <a:endParaRPr lang="en-US" sz="1400" b="1" dirty="0"/>
          </a:p>
          <a:p>
            <a:r>
              <a:rPr lang="en-US" sz="1400" b="1" dirty="0" smtClean="0"/>
              <a:t>B: Ok. Here you are.</a:t>
            </a:r>
            <a:endParaRPr lang="en-US" sz="1400" b="1" dirty="0" smtClean="0"/>
          </a:p>
          <a:p>
            <a:endParaRPr lang="en-US" sz="1400" b="1" dirty="0"/>
          </a:p>
          <a:p>
            <a:r>
              <a:rPr lang="en-US" sz="1400" b="1" dirty="0" smtClean="0"/>
              <a:t>A: </a:t>
            </a:r>
            <a:r>
              <a:rPr lang="en-US" sz="1400" b="1" dirty="0"/>
              <a:t>Ok. That's (</a:t>
            </a:r>
            <a:r>
              <a:rPr lang="ja-JP" altLang="en-US" sz="1400" b="1" dirty="0"/>
              <a:t>お会計</a:t>
            </a:r>
            <a:r>
              <a:rPr lang="en-US" sz="1400" b="1" dirty="0"/>
              <a:t>) out of (</a:t>
            </a:r>
            <a:r>
              <a:rPr lang="ja-JP" altLang="en-US" sz="1200" b="1" dirty="0"/>
              <a:t>お客様に渡されたお金</a:t>
            </a:r>
            <a:r>
              <a:rPr lang="en-US" sz="1400" b="1" dirty="0"/>
              <a:t>). ¥___</a:t>
            </a:r>
            <a:r>
              <a:rPr lang="ja-JP" altLang="en-US" sz="1200" b="1" dirty="0"/>
              <a:t>お預かりします。</a:t>
            </a:r>
            <a:r>
              <a:rPr lang="en-US" sz="1400" b="1" dirty="0"/>
              <a:t>Your change is ¥______. </a:t>
            </a:r>
            <a:endParaRPr lang="en-US" sz="1400" b="1" dirty="0" smtClean="0"/>
          </a:p>
          <a:p>
            <a:endParaRPr lang="en-US" sz="1400" b="1" dirty="0"/>
          </a:p>
          <a:p>
            <a:r>
              <a:rPr lang="en-US" sz="1400" b="1" dirty="0" smtClean="0"/>
              <a:t>B: Thank you.</a:t>
            </a:r>
            <a:endParaRPr lang="en-US" sz="1400" b="1" dirty="0" smtClean="0"/>
          </a:p>
          <a:p>
            <a:endParaRPr lang="en-US" sz="1400" b="1" dirty="0"/>
          </a:p>
          <a:p>
            <a:r>
              <a:rPr lang="en-US" sz="1400" b="1" dirty="0" smtClean="0"/>
              <a:t>A: You’re welcome. Is there anything else?</a:t>
            </a:r>
            <a:endParaRPr lang="en-US" sz="1400" b="1" dirty="0" smtClean="0"/>
          </a:p>
          <a:p>
            <a:endParaRPr lang="en-US" sz="1400" b="1" dirty="0"/>
          </a:p>
          <a:p>
            <a:r>
              <a:rPr lang="en-US" sz="1400" b="1" dirty="0" smtClean="0"/>
              <a:t>B: No. Thank you.</a:t>
            </a:r>
            <a:endParaRPr lang="en-US" sz="1400" b="1" dirty="0" smtClean="0"/>
          </a:p>
          <a:p>
            <a:endParaRPr lang="en-US" sz="1400" b="1" dirty="0"/>
          </a:p>
          <a:p>
            <a:r>
              <a:rPr lang="en-US" sz="1400" b="1" dirty="0" smtClean="0"/>
              <a:t>A: Ok. Thank you for coming and get well soon/Take care.</a:t>
            </a:r>
            <a:endParaRPr lang="en-US" sz="1400" b="1" dirty="0"/>
          </a:p>
        </p:txBody>
      </p:sp>
      <p:sp>
        <p:nvSpPr>
          <p:cNvPr id="6" name="テキスト ボックス 5"/>
          <p:cNvSpPr txBox="1"/>
          <p:nvPr/>
        </p:nvSpPr>
        <p:spPr>
          <a:xfrm>
            <a:off x="6981371" y="2073361"/>
            <a:ext cx="4862285" cy="4185761"/>
          </a:xfrm>
          <a:prstGeom prst="rect">
            <a:avLst/>
          </a:prstGeom>
          <a:noFill/>
        </p:spPr>
        <p:txBody>
          <a:bodyPr wrap="square" rtlCol="0">
            <a:spAutoFit/>
          </a:bodyPr>
          <a:lstStyle/>
          <a:p>
            <a:endParaRPr lang="en-US" sz="1400" b="1" dirty="0" smtClean="0"/>
          </a:p>
          <a:p>
            <a:r>
              <a:rPr lang="en-US" sz="1400" b="1" dirty="0" smtClean="0"/>
              <a:t>A:</a:t>
            </a:r>
            <a:r>
              <a:rPr lang="ja-JP" altLang="en-US" sz="1400" b="1" dirty="0" smtClean="0"/>
              <a:t>ご質問ございませんか。</a:t>
            </a:r>
            <a:endParaRPr lang="en-US" sz="1400" b="1" dirty="0" smtClean="0"/>
          </a:p>
          <a:p>
            <a:endParaRPr lang="en-US" sz="1400" b="1" dirty="0"/>
          </a:p>
          <a:p>
            <a:r>
              <a:rPr lang="en-US" sz="1400" b="1" dirty="0" smtClean="0"/>
              <a:t>B:</a:t>
            </a:r>
            <a:r>
              <a:rPr lang="ja-JP" altLang="en-US" sz="1400" b="1" dirty="0" smtClean="0"/>
              <a:t>いいえ。ありません。</a:t>
            </a:r>
            <a:endParaRPr lang="en-US" sz="1400" b="1" dirty="0" smtClean="0"/>
          </a:p>
          <a:p>
            <a:endParaRPr lang="en-US" sz="1400" b="1" dirty="0"/>
          </a:p>
          <a:p>
            <a:r>
              <a:rPr lang="en-US" sz="1400" b="1" dirty="0" smtClean="0"/>
              <a:t>A:</a:t>
            </a:r>
            <a:r>
              <a:rPr lang="ja-JP" altLang="en-US" sz="1400" b="1" dirty="0" smtClean="0"/>
              <a:t>お会計</a:t>
            </a:r>
            <a:r>
              <a:rPr lang="ja-JP" altLang="en-US" sz="1400" b="1" dirty="0"/>
              <a:t>は</a:t>
            </a:r>
            <a:r>
              <a:rPr lang="en-US" sz="1400" b="1" dirty="0"/>
              <a:t>¥___</a:t>
            </a:r>
            <a:r>
              <a:rPr lang="ja-JP" altLang="en-US" sz="1400" b="1" dirty="0"/>
              <a:t>になります</a:t>
            </a:r>
            <a:r>
              <a:rPr lang="en-US" sz="1400" b="1" dirty="0"/>
              <a:t>。</a:t>
            </a:r>
            <a:endParaRPr lang="en-US" sz="1400" b="1" dirty="0"/>
          </a:p>
          <a:p>
            <a:endParaRPr lang="en-US" sz="1400" b="1" dirty="0"/>
          </a:p>
          <a:p>
            <a:r>
              <a:rPr lang="en-US" sz="1400" b="1" dirty="0" smtClean="0"/>
              <a:t>B:</a:t>
            </a:r>
            <a:r>
              <a:rPr lang="ja-JP" altLang="en-US" sz="1400" b="1" dirty="0" smtClean="0"/>
              <a:t>はい。これでお願いします。</a:t>
            </a:r>
            <a:endParaRPr lang="en-US" sz="1400" b="1" dirty="0" smtClean="0"/>
          </a:p>
          <a:p>
            <a:endParaRPr lang="en-US" sz="1400" b="1" dirty="0"/>
          </a:p>
          <a:p>
            <a:r>
              <a:rPr lang="en-US" sz="1400" b="1" dirty="0" smtClean="0"/>
              <a:t>A:</a:t>
            </a:r>
            <a:r>
              <a:rPr lang="ja-JP" altLang="en-US" sz="1400" b="1" dirty="0" smtClean="0"/>
              <a:t>￥＿＿お預かりします。お釣りは￥＿＿になります。</a:t>
            </a:r>
            <a:endParaRPr lang="en-US" altLang="ja-JP" sz="1400" b="1" dirty="0" smtClean="0"/>
          </a:p>
          <a:p>
            <a:endParaRPr lang="en-US" sz="1400" b="1" dirty="0" smtClean="0"/>
          </a:p>
          <a:p>
            <a:endParaRPr lang="en-US" sz="1400" b="1" dirty="0"/>
          </a:p>
          <a:p>
            <a:r>
              <a:rPr lang="en-US" sz="1400" b="1" dirty="0" smtClean="0"/>
              <a:t>B:</a:t>
            </a:r>
            <a:r>
              <a:rPr lang="ja-JP" altLang="en-US" sz="1400" b="1" dirty="0" smtClean="0"/>
              <a:t>ありがとうございました。</a:t>
            </a:r>
            <a:endParaRPr lang="en-US" sz="1400" b="1" dirty="0" smtClean="0"/>
          </a:p>
          <a:p>
            <a:endParaRPr lang="en-US" sz="1400" b="1" dirty="0"/>
          </a:p>
          <a:p>
            <a:r>
              <a:rPr lang="en-US" sz="1400" b="1" dirty="0" smtClean="0"/>
              <a:t>A:</a:t>
            </a:r>
            <a:r>
              <a:rPr lang="ja-JP" altLang="en-US" sz="1400" b="1" dirty="0" smtClean="0"/>
              <a:t>どういたしまして。他のことございませんか。</a:t>
            </a:r>
            <a:endParaRPr lang="en-US" sz="1400" b="1" dirty="0" smtClean="0"/>
          </a:p>
          <a:p>
            <a:endParaRPr lang="en-US" sz="1400" b="1" dirty="0"/>
          </a:p>
          <a:p>
            <a:r>
              <a:rPr lang="en-US" sz="1400" b="1" dirty="0" smtClean="0"/>
              <a:t>B:</a:t>
            </a:r>
            <a:r>
              <a:rPr lang="ja-JP" altLang="en-US" sz="1400" b="1" dirty="0" smtClean="0"/>
              <a:t>　いいえ。ないです。</a:t>
            </a:r>
            <a:endParaRPr lang="en-US" sz="1400" b="1" dirty="0" smtClean="0"/>
          </a:p>
          <a:p>
            <a:endParaRPr lang="en-US" sz="1400" b="1" dirty="0"/>
          </a:p>
          <a:p>
            <a:r>
              <a:rPr lang="en-US" sz="1400" b="1" dirty="0" smtClean="0"/>
              <a:t>A:</a:t>
            </a:r>
            <a:r>
              <a:rPr lang="ja-JP" altLang="en-US" sz="1400" b="1" dirty="0" smtClean="0"/>
              <a:t>　来てくれてありがとうございました。お大事に。</a:t>
            </a:r>
            <a:endParaRPr lang="en-US" sz="1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fade">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animEffect transition="in" filter="fade">
                                      <p:cBhvr>
                                        <p:cTn id="22" dur="500"/>
                                        <p:tgtEl>
                                          <p:spTgt spid="6">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fade">
                                      <p:cBhvr>
                                        <p:cTn id="27" dur="500"/>
                                        <p:tgtEl>
                                          <p:spTgt spid="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3" end="3"/>
                                            </p:txEl>
                                          </p:spTgt>
                                        </p:tgtEl>
                                        <p:attrNameLst>
                                          <p:attrName>style.visibility</p:attrName>
                                        </p:attrNameLst>
                                      </p:cBhvr>
                                      <p:to>
                                        <p:strVal val="visible"/>
                                      </p:to>
                                    </p:set>
                                    <p:animEffect transition="in" filter="fade">
                                      <p:cBhvr>
                                        <p:cTn id="32" dur="500"/>
                                        <p:tgtEl>
                                          <p:spTgt spid="6">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Effect transition="in" filter="fade">
                                      <p:cBhvr>
                                        <p:cTn id="37" dur="500"/>
                                        <p:tgtEl>
                                          <p:spTgt spid="5">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5" end="5"/>
                                            </p:txEl>
                                          </p:spTgt>
                                        </p:tgtEl>
                                        <p:attrNameLst>
                                          <p:attrName>style.visibility</p:attrName>
                                        </p:attrNameLst>
                                      </p:cBhvr>
                                      <p:to>
                                        <p:strVal val="visible"/>
                                      </p:to>
                                    </p:set>
                                    <p:animEffect transition="in" filter="fade">
                                      <p:cBhvr>
                                        <p:cTn id="42" dur="500"/>
                                        <p:tgtEl>
                                          <p:spTgt spid="6">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7" end="7"/>
                                            </p:txEl>
                                          </p:spTgt>
                                        </p:tgtEl>
                                        <p:attrNameLst>
                                          <p:attrName>style.visibility</p:attrName>
                                        </p:attrNameLst>
                                      </p:cBhvr>
                                      <p:to>
                                        <p:strVal val="visible"/>
                                      </p:to>
                                    </p:set>
                                    <p:animEffect transition="in" filter="fade">
                                      <p:cBhvr>
                                        <p:cTn id="47" dur="500"/>
                                        <p:tgtEl>
                                          <p:spTgt spid="5">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7" end="7"/>
                                            </p:txEl>
                                          </p:spTgt>
                                        </p:tgtEl>
                                        <p:attrNameLst>
                                          <p:attrName>style.visibility</p:attrName>
                                        </p:attrNameLst>
                                      </p:cBhvr>
                                      <p:to>
                                        <p:strVal val="visible"/>
                                      </p:to>
                                    </p:set>
                                    <p:animEffect transition="in" filter="fade">
                                      <p:cBhvr>
                                        <p:cTn id="52" dur="500"/>
                                        <p:tgtEl>
                                          <p:spTgt spid="6">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
                                            <p:txEl>
                                              <p:pRg st="9" end="9"/>
                                            </p:txEl>
                                          </p:spTgt>
                                        </p:tgtEl>
                                        <p:attrNameLst>
                                          <p:attrName>style.visibility</p:attrName>
                                        </p:attrNameLst>
                                      </p:cBhvr>
                                      <p:to>
                                        <p:strVal val="visible"/>
                                      </p:to>
                                    </p:set>
                                    <p:animEffect transition="in" filter="fade">
                                      <p:cBhvr>
                                        <p:cTn id="57" dur="500"/>
                                        <p:tgtEl>
                                          <p:spTgt spid="5">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9" end="9"/>
                                            </p:txEl>
                                          </p:spTgt>
                                        </p:tgtEl>
                                        <p:attrNameLst>
                                          <p:attrName>style.visibility</p:attrName>
                                        </p:attrNameLst>
                                      </p:cBhvr>
                                      <p:to>
                                        <p:strVal val="visible"/>
                                      </p:to>
                                    </p:set>
                                    <p:animEffect transition="in" filter="fade">
                                      <p:cBhvr>
                                        <p:cTn id="62" dur="500"/>
                                        <p:tgtEl>
                                          <p:spTgt spid="6">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11" end="11"/>
                                            </p:txEl>
                                          </p:spTgt>
                                        </p:tgtEl>
                                        <p:attrNameLst>
                                          <p:attrName>style.visibility</p:attrName>
                                        </p:attrNameLst>
                                      </p:cBhvr>
                                      <p:to>
                                        <p:strVal val="visible"/>
                                      </p:to>
                                    </p:set>
                                    <p:animEffect transition="in" filter="fade">
                                      <p:cBhvr>
                                        <p:cTn id="67" dur="500"/>
                                        <p:tgtEl>
                                          <p:spTgt spid="5">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6">
                                            <p:txEl>
                                              <p:pRg st="12" end="12"/>
                                            </p:txEl>
                                          </p:spTgt>
                                        </p:tgtEl>
                                        <p:attrNameLst>
                                          <p:attrName>style.visibility</p:attrName>
                                        </p:attrNameLst>
                                      </p:cBhvr>
                                      <p:to>
                                        <p:strVal val="visible"/>
                                      </p:to>
                                    </p:set>
                                    <p:animEffect transition="in" filter="fade">
                                      <p:cBhvr>
                                        <p:cTn id="72" dur="500"/>
                                        <p:tgtEl>
                                          <p:spTgt spid="6">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
                                            <p:txEl>
                                              <p:pRg st="13" end="13"/>
                                            </p:txEl>
                                          </p:spTgt>
                                        </p:tgtEl>
                                        <p:attrNameLst>
                                          <p:attrName>style.visibility</p:attrName>
                                        </p:attrNameLst>
                                      </p:cBhvr>
                                      <p:to>
                                        <p:strVal val="visible"/>
                                      </p:to>
                                    </p:set>
                                    <p:animEffect transition="in" filter="fade">
                                      <p:cBhvr>
                                        <p:cTn id="77" dur="500"/>
                                        <p:tgtEl>
                                          <p:spTgt spid="5">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14" end="14"/>
                                            </p:txEl>
                                          </p:spTgt>
                                        </p:tgtEl>
                                        <p:attrNameLst>
                                          <p:attrName>style.visibility</p:attrName>
                                        </p:attrNameLst>
                                      </p:cBhvr>
                                      <p:to>
                                        <p:strVal val="visible"/>
                                      </p:to>
                                    </p:set>
                                    <p:animEffect transition="in" filter="fade">
                                      <p:cBhvr>
                                        <p:cTn id="82" dur="500"/>
                                        <p:tgtEl>
                                          <p:spTgt spid="6">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
                                            <p:txEl>
                                              <p:pRg st="15" end="15"/>
                                            </p:txEl>
                                          </p:spTgt>
                                        </p:tgtEl>
                                        <p:attrNameLst>
                                          <p:attrName>style.visibility</p:attrName>
                                        </p:attrNameLst>
                                      </p:cBhvr>
                                      <p:to>
                                        <p:strVal val="visible"/>
                                      </p:to>
                                    </p:set>
                                    <p:animEffect transition="in" filter="fade">
                                      <p:cBhvr>
                                        <p:cTn id="87" dur="500"/>
                                        <p:tgtEl>
                                          <p:spTgt spid="5">
                                            <p:txEl>
                                              <p:pRg st="15" end="1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6">
                                            <p:txEl>
                                              <p:pRg st="16" end="16"/>
                                            </p:txEl>
                                          </p:spTgt>
                                        </p:tgtEl>
                                        <p:attrNameLst>
                                          <p:attrName>style.visibility</p:attrName>
                                        </p:attrNameLst>
                                      </p:cBhvr>
                                      <p:to>
                                        <p:strVal val="visible"/>
                                      </p:to>
                                    </p:set>
                                    <p:animEffect transition="in" filter="fade">
                                      <p:cBhvr>
                                        <p:cTn id="92" dur="500"/>
                                        <p:tgtEl>
                                          <p:spTgt spid="6">
                                            <p:txEl>
                                              <p:pRg st="16" end="16"/>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5">
                                            <p:txEl>
                                              <p:pRg st="17" end="17"/>
                                            </p:txEl>
                                          </p:spTgt>
                                        </p:tgtEl>
                                        <p:attrNameLst>
                                          <p:attrName>style.visibility</p:attrName>
                                        </p:attrNameLst>
                                      </p:cBhvr>
                                      <p:to>
                                        <p:strVal val="visible"/>
                                      </p:to>
                                    </p:set>
                                    <p:animEffect transition="in" filter="fade">
                                      <p:cBhvr>
                                        <p:cTn id="97" dur="500"/>
                                        <p:tgtEl>
                                          <p:spTgt spid="5">
                                            <p:txEl>
                                              <p:pRg st="17" end="17"/>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6">
                                            <p:txEl>
                                              <p:pRg st="18" end="18"/>
                                            </p:txEl>
                                          </p:spTgt>
                                        </p:tgtEl>
                                        <p:attrNameLst>
                                          <p:attrName>style.visibility</p:attrName>
                                        </p:attrNameLst>
                                      </p:cBhvr>
                                      <p:to>
                                        <p:strVal val="visible"/>
                                      </p:to>
                                    </p:set>
                                    <p:animEffect transition="in" filter="fade">
                                      <p:cBhvr>
                                        <p:cTn id="102" dur="500"/>
                                        <p:tgtEl>
                                          <p:spTgt spid="6">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8904" y="0"/>
            <a:ext cx="3776869" cy="6129020"/>
          </a:xfrm>
          <a:prstGeom prst="rect">
            <a:avLst/>
          </a:prstGeom>
          <a:noFill/>
        </p:spPr>
        <p:txBody>
          <a:bodyPr wrap="square" rtlCol="0">
            <a:spAutoFit/>
          </a:bodyPr>
          <a:lstStyle/>
          <a:p>
            <a:br>
              <a:rPr lang="en-US" dirty="0"/>
            </a:br>
            <a:r>
              <a:rPr lang="ja-JP" altLang="en-US" b="1" dirty="0" smtClean="0"/>
              <a:t>●</a:t>
            </a:r>
            <a:r>
              <a:rPr lang="ja-JP" altLang="en-US" b="1" dirty="0"/>
              <a:t>服用のタイミン</a:t>
            </a:r>
            <a:r>
              <a:rPr lang="en-US" b="1" dirty="0"/>
              <a:t>グ</a:t>
            </a:r>
            <a:endParaRPr lang="en-US" b="1" dirty="0"/>
          </a:p>
          <a:p>
            <a:r>
              <a:rPr lang="en-US" b="1" dirty="0"/>
              <a:t> </a:t>
            </a:r>
            <a:endParaRPr lang="en-US" b="1" dirty="0"/>
          </a:p>
          <a:p>
            <a:pPr>
              <a:lnSpc>
                <a:spcPct val="150000"/>
              </a:lnSpc>
            </a:pPr>
            <a:r>
              <a:rPr lang="en-US" b="1" dirty="0" smtClean="0"/>
              <a:t>1</a:t>
            </a:r>
            <a:r>
              <a:rPr lang="ja-JP" altLang="en-US" dirty="0" smtClean="0"/>
              <a:t>　</a:t>
            </a:r>
            <a:r>
              <a:rPr lang="en-US" dirty="0" smtClean="0"/>
              <a:t>Take </a:t>
            </a:r>
            <a:r>
              <a:rPr lang="en-US" dirty="0"/>
              <a:t>it before meals.</a:t>
            </a:r>
            <a:endParaRPr lang="en-US" dirty="0"/>
          </a:p>
          <a:p>
            <a:pPr>
              <a:lnSpc>
                <a:spcPct val="150000"/>
              </a:lnSpc>
            </a:pPr>
            <a:r>
              <a:rPr lang="zh-CN" altLang="en-US" dirty="0"/>
              <a:t>食事</a:t>
            </a:r>
            <a:r>
              <a:rPr lang="en-US" dirty="0"/>
              <a:t>前</a:t>
            </a:r>
            <a:endParaRPr lang="en-US" dirty="0"/>
          </a:p>
          <a:p>
            <a:pPr>
              <a:lnSpc>
                <a:spcPct val="150000"/>
              </a:lnSpc>
            </a:pPr>
            <a:r>
              <a:rPr lang="en-US" b="1" dirty="0" smtClean="0"/>
              <a:t>2</a:t>
            </a:r>
            <a:r>
              <a:rPr lang="ja-JP" altLang="en-US" dirty="0" smtClean="0"/>
              <a:t>　</a:t>
            </a:r>
            <a:r>
              <a:rPr lang="en-US" dirty="0" smtClean="0"/>
              <a:t>Take </a:t>
            </a:r>
            <a:r>
              <a:rPr lang="en-US" dirty="0"/>
              <a:t>it after meals.</a:t>
            </a:r>
            <a:endParaRPr lang="en-US" dirty="0"/>
          </a:p>
          <a:p>
            <a:pPr>
              <a:lnSpc>
                <a:spcPct val="150000"/>
              </a:lnSpc>
            </a:pPr>
            <a:r>
              <a:rPr lang="zh-CN" altLang="en-US" dirty="0"/>
              <a:t>食</a:t>
            </a:r>
            <a:r>
              <a:rPr lang="en-US" dirty="0"/>
              <a:t>後</a:t>
            </a:r>
            <a:endParaRPr lang="en-US" dirty="0"/>
          </a:p>
          <a:p>
            <a:pPr>
              <a:lnSpc>
                <a:spcPct val="150000"/>
              </a:lnSpc>
            </a:pPr>
            <a:r>
              <a:rPr lang="en-US" b="1" dirty="0" smtClean="0"/>
              <a:t>3</a:t>
            </a:r>
            <a:r>
              <a:rPr lang="ja-JP" altLang="en-US" dirty="0" smtClean="0"/>
              <a:t>　</a:t>
            </a:r>
            <a:r>
              <a:rPr lang="en-US" dirty="0" smtClean="0"/>
              <a:t>Take </a:t>
            </a:r>
            <a:r>
              <a:rPr lang="en-US" dirty="0"/>
              <a:t>it just before meals.</a:t>
            </a:r>
            <a:endParaRPr lang="en-US" dirty="0"/>
          </a:p>
          <a:p>
            <a:pPr>
              <a:lnSpc>
                <a:spcPct val="150000"/>
              </a:lnSpc>
            </a:pPr>
            <a:r>
              <a:rPr lang="zh-CN" altLang="en-US" dirty="0"/>
              <a:t>食</a:t>
            </a:r>
            <a:r>
              <a:rPr lang="ja-JP" altLang="zh-CN" dirty="0"/>
              <a:t>直</a:t>
            </a:r>
            <a:r>
              <a:rPr lang="en-US" dirty="0"/>
              <a:t>前</a:t>
            </a:r>
            <a:endParaRPr lang="en-US" dirty="0"/>
          </a:p>
          <a:p>
            <a:pPr>
              <a:lnSpc>
                <a:spcPct val="150000"/>
              </a:lnSpc>
            </a:pPr>
            <a:r>
              <a:rPr lang="en-US" b="1" dirty="0" smtClean="0"/>
              <a:t>4</a:t>
            </a:r>
            <a:r>
              <a:rPr lang="ja-JP" altLang="en-US" dirty="0" smtClean="0"/>
              <a:t>　</a:t>
            </a:r>
            <a:r>
              <a:rPr lang="en-US" dirty="0" smtClean="0"/>
              <a:t>Do </a:t>
            </a:r>
            <a:r>
              <a:rPr lang="en-US" dirty="0"/>
              <a:t>not take it if you skip a meal.</a:t>
            </a:r>
            <a:endParaRPr lang="en-US" dirty="0"/>
          </a:p>
          <a:p>
            <a:pPr>
              <a:lnSpc>
                <a:spcPct val="150000"/>
              </a:lnSpc>
            </a:pPr>
            <a:r>
              <a:rPr lang="ja-JP" altLang="en-US" dirty="0"/>
              <a:t>食事を摂らない場合は、服用厳</a:t>
            </a:r>
            <a:r>
              <a:rPr lang="en-US" dirty="0"/>
              <a:t>禁</a:t>
            </a:r>
            <a:endParaRPr lang="en-US" dirty="0"/>
          </a:p>
          <a:p>
            <a:pPr>
              <a:lnSpc>
                <a:spcPct val="150000"/>
              </a:lnSpc>
            </a:pPr>
            <a:r>
              <a:rPr lang="en-US" b="1" dirty="0" smtClean="0"/>
              <a:t>5</a:t>
            </a:r>
            <a:r>
              <a:rPr lang="ja-JP" altLang="en-US" dirty="0" smtClean="0"/>
              <a:t>　</a:t>
            </a:r>
            <a:r>
              <a:rPr lang="en-US" dirty="0" smtClean="0"/>
              <a:t>Take </a:t>
            </a:r>
            <a:r>
              <a:rPr lang="en-US" dirty="0"/>
              <a:t>it on an empty stomach.</a:t>
            </a:r>
            <a:endParaRPr lang="en-US" dirty="0"/>
          </a:p>
          <a:p>
            <a:pPr>
              <a:lnSpc>
                <a:spcPct val="150000"/>
              </a:lnSpc>
            </a:pPr>
            <a:r>
              <a:rPr lang="zh-CN" altLang="en-US" dirty="0"/>
              <a:t>空腹時に服</a:t>
            </a:r>
            <a:r>
              <a:rPr lang="en-US" dirty="0"/>
              <a:t>用</a:t>
            </a:r>
            <a:endParaRPr lang="en-US" dirty="0"/>
          </a:p>
          <a:p>
            <a:pPr>
              <a:lnSpc>
                <a:spcPct val="150000"/>
              </a:lnSpc>
            </a:pPr>
            <a:r>
              <a:rPr lang="en-US" b="1" dirty="0" smtClean="0"/>
              <a:t>6</a:t>
            </a:r>
            <a:r>
              <a:rPr lang="ja-JP" altLang="en-US" dirty="0" smtClean="0"/>
              <a:t>　</a:t>
            </a:r>
            <a:r>
              <a:rPr lang="en-US" dirty="0" smtClean="0"/>
              <a:t>Take </a:t>
            </a:r>
            <a:r>
              <a:rPr lang="en-US" dirty="0"/>
              <a:t>it with or without meals.</a:t>
            </a:r>
            <a:endParaRPr lang="en-US" dirty="0"/>
          </a:p>
          <a:p>
            <a:pPr>
              <a:lnSpc>
                <a:spcPct val="150000"/>
              </a:lnSpc>
            </a:pPr>
            <a:r>
              <a:rPr lang="zh-CN" altLang="en-US" dirty="0"/>
              <a:t>食事に関係なく服</a:t>
            </a:r>
            <a:r>
              <a:rPr lang="en-US" dirty="0"/>
              <a:t>用</a:t>
            </a:r>
            <a:endParaRPr lang="en-US" dirty="0"/>
          </a:p>
          <a:p>
            <a:r>
              <a:rPr lang="en-US" dirty="0"/>
              <a:t> </a:t>
            </a:r>
            <a:endParaRPr lang="en-US" dirty="0"/>
          </a:p>
        </p:txBody>
      </p:sp>
      <p:sp>
        <p:nvSpPr>
          <p:cNvPr id="5" name="TextBox 4"/>
          <p:cNvSpPr txBox="1"/>
          <p:nvPr/>
        </p:nvSpPr>
        <p:spPr>
          <a:xfrm>
            <a:off x="3955773" y="1246495"/>
            <a:ext cx="8229599" cy="5303520"/>
          </a:xfrm>
          <a:prstGeom prst="rect">
            <a:avLst/>
          </a:prstGeom>
          <a:noFill/>
        </p:spPr>
        <p:txBody>
          <a:bodyPr wrap="square" rtlCol="0">
            <a:spAutoFit/>
          </a:bodyPr>
          <a:lstStyle/>
          <a:p>
            <a:pPr>
              <a:lnSpc>
                <a:spcPct val="150000"/>
              </a:lnSpc>
            </a:pPr>
            <a:r>
              <a:rPr lang="en-US" b="1" dirty="0" smtClean="0"/>
              <a:t>7</a:t>
            </a:r>
            <a:r>
              <a:rPr lang="ja-JP" altLang="en-US" dirty="0" smtClean="0"/>
              <a:t>　</a:t>
            </a:r>
            <a:r>
              <a:rPr lang="en-US" dirty="0" smtClean="0"/>
              <a:t>Take it as needed.</a:t>
            </a:r>
            <a:endParaRPr lang="en-US" dirty="0" smtClean="0"/>
          </a:p>
          <a:p>
            <a:pPr>
              <a:lnSpc>
                <a:spcPct val="150000"/>
              </a:lnSpc>
            </a:pPr>
            <a:r>
              <a:rPr lang="zh-CN" altLang="en-US" dirty="0" smtClean="0"/>
              <a:t>頓</a:t>
            </a:r>
            <a:r>
              <a:rPr lang="en-US" dirty="0" smtClean="0"/>
              <a:t>服</a:t>
            </a:r>
            <a:endParaRPr lang="en-US" dirty="0" smtClean="0"/>
          </a:p>
          <a:p>
            <a:pPr>
              <a:lnSpc>
                <a:spcPct val="150000"/>
              </a:lnSpc>
            </a:pPr>
            <a:r>
              <a:rPr lang="en-US" b="1" dirty="0" smtClean="0"/>
              <a:t>8</a:t>
            </a:r>
            <a:r>
              <a:rPr lang="ja-JP" altLang="en-US" dirty="0" smtClean="0"/>
              <a:t>　</a:t>
            </a:r>
            <a:r>
              <a:rPr lang="en-US" dirty="0" smtClean="0"/>
              <a:t>You can take up to 2 tablets a day.</a:t>
            </a:r>
            <a:endParaRPr lang="en-US" dirty="0" smtClean="0"/>
          </a:p>
          <a:p>
            <a:pPr>
              <a:lnSpc>
                <a:spcPct val="150000"/>
              </a:lnSpc>
            </a:pPr>
            <a:r>
              <a:rPr lang="zh-CN" altLang="en-US" dirty="0" smtClean="0"/>
              <a:t>一日２錠まで服用</a:t>
            </a:r>
            <a:r>
              <a:rPr lang="en-US" dirty="0" smtClean="0"/>
              <a:t>可</a:t>
            </a:r>
            <a:endParaRPr lang="en-US" dirty="0" smtClean="0"/>
          </a:p>
          <a:p>
            <a:pPr>
              <a:lnSpc>
                <a:spcPct val="150000"/>
              </a:lnSpc>
            </a:pPr>
            <a:r>
              <a:rPr lang="en-US" b="1" dirty="0" smtClean="0"/>
              <a:t>9</a:t>
            </a:r>
            <a:r>
              <a:rPr lang="ja-JP" altLang="en-US" dirty="0" smtClean="0"/>
              <a:t>　</a:t>
            </a:r>
            <a:r>
              <a:rPr lang="en-US" dirty="0" smtClean="0"/>
              <a:t>If the first dose </a:t>
            </a:r>
            <a:r>
              <a:rPr lang="en-US" dirty="0" err="1" smtClean="0"/>
              <a:t>dose</a:t>
            </a:r>
            <a:r>
              <a:rPr lang="en-US" dirty="0" smtClean="0"/>
              <a:t> not help at all, do not take the second one. If the first dose helps partially, then take the second dose.</a:t>
            </a:r>
            <a:endParaRPr lang="en-US" dirty="0" smtClean="0"/>
          </a:p>
          <a:p>
            <a:pPr>
              <a:lnSpc>
                <a:spcPct val="150000"/>
              </a:lnSpc>
            </a:pPr>
            <a:r>
              <a:rPr lang="ja-JP" altLang="en-US" dirty="0" smtClean="0"/>
              <a:t>１回目の服用で効果が無ければ、２回目は服用しないこと。１回目で効果が得られたけれども十分でないときは２回目を服用してもかまわない</a:t>
            </a:r>
            <a:r>
              <a:rPr lang="en-US" dirty="0" smtClean="0"/>
              <a:t>。</a:t>
            </a:r>
            <a:endParaRPr lang="en-US" dirty="0" smtClean="0"/>
          </a:p>
          <a:p>
            <a:pPr>
              <a:lnSpc>
                <a:spcPct val="150000"/>
              </a:lnSpc>
            </a:pPr>
            <a:r>
              <a:rPr lang="en-US" b="1" dirty="0" smtClean="0"/>
              <a:t>10</a:t>
            </a:r>
            <a:r>
              <a:rPr lang="ja-JP" altLang="en-US" dirty="0" smtClean="0"/>
              <a:t>　</a:t>
            </a:r>
            <a:r>
              <a:rPr lang="en-US" dirty="0" smtClean="0"/>
              <a:t>Take it first thing in the morning.</a:t>
            </a:r>
            <a:endParaRPr lang="en-US" dirty="0" smtClean="0"/>
          </a:p>
          <a:p>
            <a:pPr>
              <a:lnSpc>
                <a:spcPct val="150000"/>
              </a:lnSpc>
            </a:pPr>
            <a:r>
              <a:rPr lang="zh-CN" altLang="en-US" dirty="0" smtClean="0"/>
              <a:t>起床</a:t>
            </a:r>
            <a:r>
              <a:rPr lang="ja-JP" altLang="zh-CN" dirty="0" smtClean="0"/>
              <a:t>直</a:t>
            </a:r>
            <a:r>
              <a:rPr lang="zh-CN" altLang="en-US" dirty="0" smtClean="0"/>
              <a:t>後服</a:t>
            </a:r>
            <a:r>
              <a:rPr lang="en-US" dirty="0" smtClean="0"/>
              <a:t>用</a:t>
            </a:r>
            <a:endParaRPr lang="en-US" dirty="0" smtClean="0"/>
          </a:p>
          <a:p>
            <a:pPr>
              <a:lnSpc>
                <a:spcPct val="150000"/>
              </a:lnSpc>
            </a:pPr>
            <a:r>
              <a:rPr lang="en-US" b="1" dirty="0" smtClean="0"/>
              <a:t>11</a:t>
            </a:r>
            <a:r>
              <a:rPr lang="ja-JP" altLang="en-US" dirty="0" smtClean="0"/>
              <a:t>　</a:t>
            </a:r>
            <a:r>
              <a:rPr lang="en-US" dirty="0" smtClean="0"/>
              <a:t>Take it before you go to bed.</a:t>
            </a:r>
            <a:endParaRPr lang="en-US" dirty="0" smtClean="0"/>
          </a:p>
          <a:p>
            <a:pPr>
              <a:lnSpc>
                <a:spcPct val="150000"/>
              </a:lnSpc>
            </a:pPr>
            <a:r>
              <a:rPr lang="zh-CN" altLang="en-US" dirty="0" smtClean="0"/>
              <a:t>就寝前に服</a:t>
            </a:r>
            <a:r>
              <a:rPr lang="en-US" dirty="0" smtClean="0"/>
              <a:t>用</a:t>
            </a:r>
            <a:endParaRPr lang="en-US" dirty="0" smtClean="0"/>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6713" y="337930"/>
            <a:ext cx="11449878" cy="6126480"/>
          </a:xfrm>
          <a:prstGeom prst="rect">
            <a:avLst/>
          </a:prstGeom>
          <a:noFill/>
        </p:spPr>
        <p:txBody>
          <a:bodyPr wrap="square" rtlCol="0">
            <a:spAutoFit/>
          </a:bodyPr>
          <a:lstStyle/>
          <a:p>
            <a:pPr>
              <a:lnSpc>
                <a:spcPct val="150000"/>
              </a:lnSpc>
            </a:pPr>
            <a:r>
              <a:rPr lang="ja-JP" altLang="en-US" b="1" dirty="0" smtClean="0"/>
              <a:t>●使用方法</a:t>
            </a:r>
            <a:endParaRPr lang="en-US" b="1" dirty="0" smtClean="0"/>
          </a:p>
          <a:p>
            <a:pPr>
              <a:lnSpc>
                <a:spcPct val="150000"/>
              </a:lnSpc>
            </a:pPr>
            <a:r>
              <a:rPr lang="en-US" b="1" dirty="0" smtClean="0"/>
              <a:t>1</a:t>
            </a:r>
            <a:r>
              <a:rPr lang="ja-JP" altLang="en-US" dirty="0" smtClean="0"/>
              <a:t>　</a:t>
            </a:r>
            <a:r>
              <a:rPr lang="en-US" dirty="0" smtClean="0"/>
              <a:t>Shake well before use.</a:t>
            </a:r>
            <a:endParaRPr lang="en-US" dirty="0" smtClean="0"/>
          </a:p>
          <a:p>
            <a:pPr>
              <a:lnSpc>
                <a:spcPct val="150000"/>
              </a:lnSpc>
            </a:pPr>
            <a:r>
              <a:rPr lang="ja-JP" altLang="en-US" dirty="0" smtClean="0"/>
              <a:t>服用</a:t>
            </a:r>
            <a:r>
              <a:rPr lang="en-US" dirty="0" smtClean="0"/>
              <a:t>/</a:t>
            </a:r>
            <a:r>
              <a:rPr lang="ja-JP" altLang="en-US" dirty="0" smtClean="0"/>
              <a:t>使用前によく振ること</a:t>
            </a:r>
            <a:r>
              <a:rPr lang="en-US" dirty="0" smtClean="0"/>
              <a:t>。</a:t>
            </a:r>
            <a:endParaRPr lang="en-US" dirty="0" smtClean="0"/>
          </a:p>
          <a:p>
            <a:pPr>
              <a:lnSpc>
                <a:spcPct val="150000"/>
              </a:lnSpc>
            </a:pPr>
            <a:r>
              <a:rPr lang="en-US" b="1" dirty="0" smtClean="0"/>
              <a:t>2</a:t>
            </a:r>
            <a:r>
              <a:rPr lang="ja-JP" altLang="en-US" dirty="0" smtClean="0"/>
              <a:t>　</a:t>
            </a:r>
            <a:r>
              <a:rPr lang="en-US" dirty="0" smtClean="0"/>
              <a:t>Do not chew or crush tablets.</a:t>
            </a:r>
            <a:endParaRPr lang="en-US" dirty="0" smtClean="0"/>
          </a:p>
          <a:p>
            <a:pPr>
              <a:lnSpc>
                <a:spcPct val="150000"/>
              </a:lnSpc>
            </a:pPr>
            <a:r>
              <a:rPr lang="ja-JP" altLang="en-US" dirty="0" smtClean="0"/>
              <a:t>錠剤は噛んだり潰したりしないこと</a:t>
            </a:r>
            <a:r>
              <a:rPr lang="en-US" dirty="0" smtClean="0"/>
              <a:t>。</a:t>
            </a:r>
            <a:endParaRPr lang="en-US" dirty="0" smtClean="0"/>
          </a:p>
          <a:p>
            <a:pPr>
              <a:lnSpc>
                <a:spcPct val="150000"/>
              </a:lnSpc>
            </a:pPr>
            <a:r>
              <a:rPr lang="en-US" b="1" dirty="0" smtClean="0"/>
              <a:t>3</a:t>
            </a:r>
            <a:r>
              <a:rPr lang="ja-JP" altLang="en-US" dirty="0" smtClean="0"/>
              <a:t>　</a:t>
            </a:r>
            <a:r>
              <a:rPr lang="en-US" dirty="0" smtClean="0"/>
              <a:t>You can mix this with a glass of water but it may taste bitter.</a:t>
            </a:r>
            <a:endParaRPr lang="en-US" dirty="0" smtClean="0"/>
          </a:p>
          <a:p>
            <a:pPr>
              <a:lnSpc>
                <a:spcPct val="150000"/>
              </a:lnSpc>
            </a:pPr>
            <a:r>
              <a:rPr lang="ja-JP" altLang="en-US" dirty="0" smtClean="0"/>
              <a:t>水に溶かしてもよいが、多少苦味が出る可能性あり</a:t>
            </a:r>
            <a:r>
              <a:rPr lang="en-US" dirty="0" smtClean="0"/>
              <a:t>。</a:t>
            </a:r>
            <a:endParaRPr lang="en-US" dirty="0" smtClean="0"/>
          </a:p>
          <a:p>
            <a:pPr>
              <a:lnSpc>
                <a:spcPct val="150000"/>
              </a:lnSpc>
            </a:pPr>
            <a:r>
              <a:rPr lang="en-US" b="1" dirty="0" smtClean="0"/>
              <a:t>4</a:t>
            </a:r>
            <a:r>
              <a:rPr lang="ja-JP" altLang="en-US" dirty="0" smtClean="0"/>
              <a:t>　</a:t>
            </a:r>
            <a:r>
              <a:rPr lang="en-US" dirty="0" smtClean="0"/>
              <a:t>You should not dissolve this medication into acidic drinks as they enhance the</a:t>
            </a:r>
            <a:endParaRPr lang="en-US" dirty="0" smtClean="0"/>
          </a:p>
          <a:p>
            <a:pPr>
              <a:lnSpc>
                <a:spcPct val="150000"/>
              </a:lnSpc>
            </a:pPr>
            <a:r>
              <a:rPr lang="en-US" dirty="0" smtClean="0"/>
              <a:t> medication's bitter taste.</a:t>
            </a:r>
            <a:endParaRPr lang="en-US" dirty="0" smtClean="0"/>
          </a:p>
          <a:p>
            <a:pPr>
              <a:lnSpc>
                <a:spcPct val="150000"/>
              </a:lnSpc>
            </a:pPr>
            <a:r>
              <a:rPr lang="ja-JP" altLang="en-US" dirty="0" smtClean="0"/>
              <a:t>酸味のある飲み物は溶かさないほうがよい</a:t>
            </a:r>
            <a:r>
              <a:rPr lang="en-US" dirty="0" smtClean="0"/>
              <a:t>。</a:t>
            </a:r>
            <a:endParaRPr lang="en-US" dirty="0" smtClean="0"/>
          </a:p>
          <a:p>
            <a:pPr>
              <a:lnSpc>
                <a:spcPct val="150000"/>
              </a:lnSpc>
            </a:pPr>
            <a:r>
              <a:rPr lang="en-US" b="1" dirty="0" smtClean="0"/>
              <a:t>5</a:t>
            </a:r>
            <a:r>
              <a:rPr lang="ja-JP" altLang="en-US" dirty="0" smtClean="0"/>
              <a:t>　</a:t>
            </a:r>
            <a:r>
              <a:rPr lang="en-US" dirty="0" smtClean="0"/>
              <a:t>If you miss a dose, skip that dose and take the next one.</a:t>
            </a:r>
            <a:endParaRPr lang="en-US" dirty="0" smtClean="0"/>
          </a:p>
          <a:p>
            <a:pPr>
              <a:lnSpc>
                <a:spcPct val="150000"/>
              </a:lnSpc>
            </a:pPr>
            <a:r>
              <a:rPr lang="ja-JP" altLang="en-US" dirty="0" smtClean="0"/>
              <a:t>服用し忘れた場合は、次の服用時点まで待って、１回分だけ服用</a:t>
            </a:r>
            <a:r>
              <a:rPr lang="en-US" dirty="0" smtClean="0"/>
              <a:t>。</a:t>
            </a:r>
            <a:endParaRPr lang="en-US" dirty="0" smtClean="0"/>
          </a:p>
          <a:p>
            <a:pPr>
              <a:lnSpc>
                <a:spcPct val="150000"/>
              </a:lnSpc>
            </a:pPr>
            <a:r>
              <a:rPr lang="en-US" b="1" dirty="0" smtClean="0"/>
              <a:t>6</a:t>
            </a:r>
            <a:r>
              <a:rPr lang="ja-JP" altLang="en-US" dirty="0" smtClean="0"/>
              <a:t>　</a:t>
            </a:r>
            <a:r>
              <a:rPr lang="en-US" dirty="0" smtClean="0"/>
              <a:t>If you miss a dose, take it as soon as you remember. However, do not take 2 doses at once.</a:t>
            </a:r>
            <a:endParaRPr lang="en-US" dirty="0" smtClean="0"/>
          </a:p>
          <a:p>
            <a:pPr>
              <a:lnSpc>
                <a:spcPct val="150000"/>
              </a:lnSpc>
            </a:pPr>
            <a:r>
              <a:rPr lang="ja-JP" altLang="en-US" dirty="0" smtClean="0"/>
              <a:t>服用し忘れた場合、２回分を同時に服用厳禁</a:t>
            </a:r>
            <a:r>
              <a:rPr lang="en-US" dirty="0" smtClean="0"/>
              <a:t>。</a:t>
            </a:r>
            <a:endParaRPr lang="en-US" dirty="0" smtClean="0"/>
          </a:p>
          <a:p>
            <a:r>
              <a:rPr lang="en-US" dirty="0" smtClean="0"/>
              <a:t> </a:t>
            </a:r>
            <a:endParaRPr lang="en-US" dirty="0"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8662" y="218661"/>
            <a:ext cx="5486400" cy="6540500"/>
          </a:xfrm>
          <a:prstGeom prst="rect">
            <a:avLst/>
          </a:prstGeom>
          <a:noFill/>
        </p:spPr>
        <p:txBody>
          <a:bodyPr wrap="square" rtlCol="0">
            <a:spAutoFit/>
          </a:bodyPr>
          <a:lstStyle/>
          <a:p>
            <a:r>
              <a:rPr lang="en-US" dirty="0" smtClean="0"/>
              <a:t> </a:t>
            </a:r>
            <a:endParaRPr lang="en-US" dirty="0" smtClean="0"/>
          </a:p>
          <a:p>
            <a:r>
              <a:rPr lang="ja-JP" altLang="en-US" b="1" dirty="0" smtClean="0"/>
              <a:t>●</a:t>
            </a:r>
            <a:r>
              <a:rPr lang="zh-CN" altLang="en-US" b="1" dirty="0" smtClean="0"/>
              <a:t>保存方</a:t>
            </a:r>
            <a:r>
              <a:rPr lang="en-US" b="1" dirty="0" smtClean="0"/>
              <a:t>法</a:t>
            </a:r>
            <a:endParaRPr lang="en-US" b="1" dirty="0" smtClean="0"/>
          </a:p>
          <a:p>
            <a:r>
              <a:rPr lang="en-US" b="1" dirty="0" smtClean="0"/>
              <a:t> </a:t>
            </a:r>
            <a:endParaRPr lang="en-US" b="1" dirty="0" smtClean="0"/>
          </a:p>
          <a:p>
            <a:pPr>
              <a:lnSpc>
                <a:spcPct val="150000"/>
              </a:lnSpc>
            </a:pPr>
            <a:r>
              <a:rPr lang="en-US" b="1" dirty="0" smtClean="0"/>
              <a:t>1</a:t>
            </a:r>
            <a:r>
              <a:rPr lang="ja-JP" altLang="en-US" dirty="0" smtClean="0"/>
              <a:t>　</a:t>
            </a:r>
            <a:r>
              <a:rPr lang="en-US" dirty="0" smtClean="0"/>
              <a:t>Keep the medication at room temperature.</a:t>
            </a:r>
            <a:endParaRPr lang="en-US" dirty="0" smtClean="0"/>
          </a:p>
          <a:p>
            <a:pPr>
              <a:lnSpc>
                <a:spcPct val="150000"/>
              </a:lnSpc>
            </a:pPr>
            <a:r>
              <a:rPr lang="ja-JP" altLang="en-US" dirty="0" smtClean="0"/>
              <a:t>室温保存でかまいません</a:t>
            </a:r>
            <a:r>
              <a:rPr lang="en-US" dirty="0" smtClean="0"/>
              <a:t>。</a:t>
            </a:r>
            <a:endParaRPr lang="en-US" dirty="0" smtClean="0"/>
          </a:p>
          <a:p>
            <a:pPr>
              <a:lnSpc>
                <a:spcPct val="150000"/>
              </a:lnSpc>
            </a:pPr>
            <a:endParaRPr lang="en-US" b="1" dirty="0" smtClean="0"/>
          </a:p>
          <a:p>
            <a:pPr>
              <a:lnSpc>
                <a:spcPct val="150000"/>
              </a:lnSpc>
            </a:pPr>
            <a:r>
              <a:rPr lang="en-US" b="1" dirty="0" smtClean="0"/>
              <a:t>2</a:t>
            </a:r>
            <a:r>
              <a:rPr lang="ja-JP" altLang="en-US" dirty="0" smtClean="0"/>
              <a:t>　</a:t>
            </a:r>
            <a:r>
              <a:rPr lang="en-US" dirty="0" smtClean="0"/>
              <a:t>Keep the medication in a fridge.</a:t>
            </a:r>
            <a:endParaRPr lang="en-US" dirty="0" smtClean="0"/>
          </a:p>
          <a:p>
            <a:pPr>
              <a:lnSpc>
                <a:spcPct val="150000"/>
              </a:lnSpc>
            </a:pPr>
            <a:r>
              <a:rPr lang="ja-JP" altLang="en-US" dirty="0" smtClean="0"/>
              <a:t>冷蔵庫に保管してください</a:t>
            </a:r>
            <a:r>
              <a:rPr lang="en-US" dirty="0" smtClean="0"/>
              <a:t>。</a:t>
            </a:r>
            <a:endParaRPr lang="en-US" dirty="0" smtClean="0"/>
          </a:p>
          <a:p>
            <a:pPr>
              <a:lnSpc>
                <a:spcPct val="150000"/>
              </a:lnSpc>
            </a:pPr>
            <a:endParaRPr lang="en-US" b="1" dirty="0" smtClean="0"/>
          </a:p>
          <a:p>
            <a:pPr>
              <a:lnSpc>
                <a:spcPct val="150000"/>
              </a:lnSpc>
            </a:pPr>
            <a:r>
              <a:rPr lang="en-US" b="1" dirty="0" smtClean="0"/>
              <a:t>3</a:t>
            </a:r>
            <a:r>
              <a:rPr lang="ja-JP" altLang="en-US" dirty="0" smtClean="0"/>
              <a:t>　</a:t>
            </a:r>
            <a:r>
              <a:rPr lang="en-US" dirty="0" smtClean="0"/>
              <a:t>Avoid direct sun exposure.</a:t>
            </a:r>
            <a:endParaRPr lang="en-US" dirty="0" smtClean="0"/>
          </a:p>
          <a:p>
            <a:pPr>
              <a:lnSpc>
                <a:spcPct val="150000"/>
              </a:lnSpc>
            </a:pPr>
            <a:r>
              <a:rPr lang="ja-JP" altLang="zh-CN" dirty="0" smtClean="0"/>
              <a:t>直</a:t>
            </a:r>
            <a:r>
              <a:rPr lang="zh-CN" altLang="en-US" dirty="0" smtClean="0"/>
              <a:t>射日光を避けてください</a:t>
            </a:r>
            <a:r>
              <a:rPr lang="en-US" dirty="0" smtClean="0"/>
              <a:t>。</a:t>
            </a:r>
            <a:endParaRPr lang="en-US" dirty="0" smtClean="0"/>
          </a:p>
          <a:p>
            <a:pPr>
              <a:lnSpc>
                <a:spcPct val="150000"/>
              </a:lnSpc>
            </a:pPr>
            <a:endParaRPr lang="en-US" b="1" dirty="0" smtClean="0"/>
          </a:p>
          <a:p>
            <a:pPr>
              <a:lnSpc>
                <a:spcPct val="150000"/>
              </a:lnSpc>
            </a:pPr>
            <a:r>
              <a:rPr lang="en-US" b="1" dirty="0" smtClean="0"/>
              <a:t>4</a:t>
            </a:r>
            <a:r>
              <a:rPr lang="ja-JP" altLang="en-US" dirty="0" smtClean="0"/>
              <a:t>　</a:t>
            </a:r>
            <a:r>
              <a:rPr lang="en-US" dirty="0" smtClean="0"/>
              <a:t>This medication will expire in 7 days once it is opened.</a:t>
            </a:r>
            <a:endParaRPr lang="en-US" dirty="0" smtClean="0"/>
          </a:p>
          <a:p>
            <a:pPr>
              <a:lnSpc>
                <a:spcPct val="150000"/>
              </a:lnSpc>
            </a:pPr>
            <a:r>
              <a:rPr lang="ja-JP" altLang="en-US" dirty="0" smtClean="0"/>
              <a:t>開封後の使用期限は</a:t>
            </a:r>
            <a:r>
              <a:rPr lang="en-US" dirty="0" smtClean="0"/>
              <a:t>7</a:t>
            </a:r>
            <a:r>
              <a:rPr lang="ja-JP" altLang="en-US" dirty="0" smtClean="0"/>
              <a:t>日間です</a:t>
            </a:r>
            <a:r>
              <a:rPr lang="en-US" dirty="0" smtClean="0"/>
              <a:t>。</a:t>
            </a:r>
            <a:endParaRPr lang="en-US" dirty="0" smtClean="0"/>
          </a:p>
          <a:p>
            <a:r>
              <a:rPr lang="en-US" dirty="0" smtClean="0"/>
              <a:t> </a:t>
            </a:r>
            <a:endParaRPr lang="en-US" dirty="0" smtClean="0"/>
          </a:p>
          <a:p>
            <a:r>
              <a:rPr lang="en-US" dirty="0" smtClean="0"/>
              <a:t> </a:t>
            </a:r>
            <a:endParaRPr lang="en-US" dirty="0" smtClean="0"/>
          </a:p>
          <a:p>
            <a:endParaRPr lang="en-US" dirty="0" smtClean="0"/>
          </a:p>
          <a:p>
            <a:endParaRPr lang="en-US" dirty="0"/>
          </a:p>
        </p:txBody>
      </p:sp>
      <p:sp>
        <p:nvSpPr>
          <p:cNvPr id="3" name="TextBox 2"/>
          <p:cNvSpPr txBox="1"/>
          <p:nvPr/>
        </p:nvSpPr>
        <p:spPr>
          <a:xfrm>
            <a:off x="6619461" y="556592"/>
            <a:ext cx="4909930" cy="3246120"/>
          </a:xfrm>
          <a:prstGeom prst="rect">
            <a:avLst/>
          </a:prstGeom>
          <a:noFill/>
        </p:spPr>
        <p:txBody>
          <a:bodyPr wrap="square" rtlCol="0">
            <a:spAutoFit/>
          </a:bodyPr>
          <a:lstStyle/>
          <a:p>
            <a:pPr>
              <a:lnSpc>
                <a:spcPct val="150000"/>
              </a:lnSpc>
            </a:pPr>
            <a:r>
              <a:rPr lang="ja-JP" altLang="en-US" b="1" dirty="0" smtClean="0"/>
              <a:t>●食事で注意するこ</a:t>
            </a:r>
            <a:r>
              <a:rPr lang="en-US" b="1" dirty="0" smtClean="0"/>
              <a:t>と</a:t>
            </a:r>
            <a:endParaRPr lang="en-US" b="1" dirty="0" smtClean="0"/>
          </a:p>
          <a:p>
            <a:pPr>
              <a:lnSpc>
                <a:spcPct val="150000"/>
              </a:lnSpc>
            </a:pPr>
            <a:endParaRPr lang="en-US" b="1" dirty="0" smtClean="0"/>
          </a:p>
          <a:p>
            <a:pPr>
              <a:lnSpc>
                <a:spcPct val="150000"/>
              </a:lnSpc>
            </a:pPr>
            <a:r>
              <a:rPr lang="en-US" b="1" dirty="0" smtClean="0"/>
              <a:t>1</a:t>
            </a:r>
            <a:r>
              <a:rPr lang="ja-JP" altLang="en-US" dirty="0" smtClean="0"/>
              <a:t>　</a:t>
            </a:r>
            <a:r>
              <a:rPr lang="en-US" dirty="0" smtClean="0"/>
              <a:t>Avoid alcohol.</a:t>
            </a:r>
            <a:endParaRPr lang="en-US" dirty="0" smtClean="0"/>
          </a:p>
          <a:p>
            <a:pPr>
              <a:lnSpc>
                <a:spcPct val="150000"/>
              </a:lnSpc>
            </a:pPr>
            <a:r>
              <a:rPr lang="ja-JP" altLang="en-US" dirty="0" smtClean="0"/>
              <a:t>アルコールの摂取を避けて下さい</a:t>
            </a:r>
            <a:r>
              <a:rPr lang="en-US" dirty="0" smtClean="0"/>
              <a:t>。</a:t>
            </a:r>
            <a:endParaRPr lang="en-US" dirty="0" smtClean="0"/>
          </a:p>
          <a:p>
            <a:pPr>
              <a:lnSpc>
                <a:spcPct val="150000"/>
              </a:lnSpc>
            </a:pPr>
            <a:endParaRPr lang="en-US" b="1" dirty="0" smtClean="0"/>
          </a:p>
          <a:p>
            <a:pPr>
              <a:lnSpc>
                <a:spcPct val="150000"/>
              </a:lnSpc>
            </a:pPr>
            <a:r>
              <a:rPr lang="en-US" b="1" dirty="0" smtClean="0"/>
              <a:t>2</a:t>
            </a:r>
            <a:r>
              <a:rPr lang="ja-JP" altLang="en-US" dirty="0" smtClean="0"/>
              <a:t>　</a:t>
            </a:r>
            <a:r>
              <a:rPr lang="en-US" dirty="0" smtClean="0"/>
              <a:t>Avoid grapefruit juice.</a:t>
            </a:r>
            <a:endParaRPr lang="en-US" dirty="0" smtClean="0"/>
          </a:p>
          <a:p>
            <a:pPr>
              <a:lnSpc>
                <a:spcPct val="150000"/>
              </a:lnSpc>
            </a:pPr>
            <a:r>
              <a:rPr lang="zh-CN" altLang="en-US" dirty="0" smtClean="0"/>
              <a:t>グレープフルーツの摂取を避けて下さい</a:t>
            </a:r>
            <a:r>
              <a:rPr lang="en-US" dirty="0" smtClean="0"/>
              <a:t>。</a:t>
            </a:r>
            <a:endParaRPr lang="en-US" dirty="0" smtClean="0"/>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8296" y="159027"/>
            <a:ext cx="11589026" cy="9418320"/>
          </a:xfrm>
          <a:prstGeom prst="rect">
            <a:avLst/>
          </a:prstGeom>
          <a:noFill/>
        </p:spPr>
        <p:txBody>
          <a:bodyPr wrap="square" rtlCol="0">
            <a:spAutoFit/>
          </a:bodyPr>
          <a:lstStyle/>
          <a:p>
            <a:r>
              <a:rPr lang="ja-JP" altLang="en-US" b="1" dirty="0" smtClean="0"/>
              <a:t>●服用</a:t>
            </a:r>
            <a:r>
              <a:rPr lang="en-US" b="1" dirty="0" smtClean="0"/>
              <a:t>量</a:t>
            </a:r>
            <a:endParaRPr lang="en-US" b="1" dirty="0" smtClean="0"/>
          </a:p>
          <a:p>
            <a:r>
              <a:rPr lang="ja-JP" altLang="en-US" b="1" dirty="0" smtClean="0"/>
              <a:t>剤形によって、動詞が変わる。ややこしければ内服は</a:t>
            </a:r>
            <a:r>
              <a:rPr lang="en-US" b="1" dirty="0" smtClean="0"/>
              <a:t>”take”</a:t>
            </a:r>
            <a:r>
              <a:rPr lang="ja-JP" altLang="en-US" b="1" dirty="0" smtClean="0"/>
              <a:t>、外用は</a:t>
            </a:r>
            <a:r>
              <a:rPr lang="en-US" b="1" dirty="0" smtClean="0"/>
              <a:t>”use”</a:t>
            </a:r>
            <a:r>
              <a:rPr lang="ja-JP" altLang="en-US" b="1" dirty="0" smtClean="0"/>
              <a:t>に統一してしまっても相手には通じる</a:t>
            </a:r>
            <a:r>
              <a:rPr lang="en-US" b="1" dirty="0" smtClean="0"/>
              <a:t>。</a:t>
            </a:r>
            <a:endParaRPr lang="en-US" b="1" dirty="0" smtClean="0"/>
          </a:p>
          <a:p>
            <a:r>
              <a:rPr lang="en-US" b="1" dirty="0" smtClean="0"/>
              <a:t> 1</a:t>
            </a:r>
            <a:r>
              <a:rPr lang="ja-JP" altLang="en-US" dirty="0" smtClean="0"/>
              <a:t>　</a:t>
            </a:r>
            <a:r>
              <a:rPr lang="en-US" dirty="0" smtClean="0"/>
              <a:t>You need to</a:t>
            </a:r>
            <a:r>
              <a:rPr lang="zh-CN" altLang="en-US" dirty="0" smtClean="0"/>
              <a:t>（内服）</a:t>
            </a:r>
            <a:r>
              <a:rPr lang="en-US" dirty="0" smtClean="0"/>
              <a:t>take 1 tablet/2 capsules/ 1 teaspoon</a:t>
            </a:r>
            <a:endParaRPr lang="en-US" dirty="0" smtClean="0"/>
          </a:p>
          <a:p>
            <a:pPr>
              <a:lnSpc>
                <a:spcPct val="150000"/>
              </a:lnSpc>
            </a:pPr>
            <a:r>
              <a:rPr lang="en-US" dirty="0" smtClean="0"/>
              <a:t>once a day.</a:t>
            </a:r>
            <a:endParaRPr lang="en-US" dirty="0" smtClean="0"/>
          </a:p>
          <a:p>
            <a:pPr>
              <a:lnSpc>
                <a:spcPct val="150000"/>
              </a:lnSpc>
            </a:pPr>
            <a:r>
              <a:rPr lang="en-US" dirty="0" smtClean="0"/>
              <a:t>1</a:t>
            </a:r>
            <a:r>
              <a:rPr lang="ja-JP" altLang="en-US" dirty="0" smtClean="0"/>
              <a:t>錠</a:t>
            </a:r>
            <a:r>
              <a:rPr lang="en-US" dirty="0" smtClean="0"/>
              <a:t>/</a:t>
            </a:r>
            <a:r>
              <a:rPr lang="ja-JP" altLang="en-US" dirty="0" smtClean="0"/>
              <a:t>２カプセル</a:t>
            </a:r>
            <a:r>
              <a:rPr lang="en-US" dirty="0" smtClean="0"/>
              <a:t>/</a:t>
            </a:r>
            <a:r>
              <a:rPr lang="ja-JP" altLang="en-US" dirty="0" smtClean="0"/>
              <a:t>小匙１ 杯を１日</a:t>
            </a:r>
            <a:r>
              <a:rPr lang="en-US" dirty="0" smtClean="0"/>
              <a:t>1</a:t>
            </a:r>
            <a:r>
              <a:rPr lang="ja-JP" altLang="en-US" dirty="0" smtClean="0"/>
              <a:t>回服用してください</a:t>
            </a:r>
            <a:r>
              <a:rPr lang="en-US" dirty="0" smtClean="0"/>
              <a:t>。</a:t>
            </a:r>
            <a:endParaRPr lang="en-US" dirty="0" smtClean="0"/>
          </a:p>
          <a:p>
            <a:pPr>
              <a:lnSpc>
                <a:spcPct val="150000"/>
              </a:lnSpc>
            </a:pPr>
            <a:endParaRPr lang="en-US" b="1" dirty="0" smtClean="0"/>
          </a:p>
          <a:p>
            <a:pPr>
              <a:lnSpc>
                <a:spcPct val="150000"/>
              </a:lnSpc>
            </a:pPr>
            <a:r>
              <a:rPr lang="en-US" b="1" dirty="0" smtClean="0"/>
              <a:t>2</a:t>
            </a:r>
            <a:r>
              <a:rPr lang="ja-JP" altLang="en-US" dirty="0" smtClean="0"/>
              <a:t>　</a:t>
            </a:r>
            <a:r>
              <a:rPr lang="en-US" dirty="0" smtClean="0"/>
              <a:t>You need to</a:t>
            </a:r>
            <a:r>
              <a:rPr lang="zh-CN" altLang="en-US" dirty="0" smtClean="0"/>
              <a:t>（外用）</a:t>
            </a:r>
            <a:r>
              <a:rPr lang="en-US" dirty="0" smtClean="0"/>
              <a:t>apply sparingly to the </a:t>
            </a:r>
            <a:endParaRPr lang="en-US" dirty="0" smtClean="0"/>
          </a:p>
          <a:p>
            <a:pPr>
              <a:lnSpc>
                <a:spcPct val="150000"/>
              </a:lnSpc>
            </a:pPr>
            <a:r>
              <a:rPr lang="en-US" dirty="0" smtClean="0"/>
              <a:t>affected area 3 times a day.</a:t>
            </a:r>
            <a:endParaRPr lang="en-US" dirty="0" smtClean="0"/>
          </a:p>
          <a:p>
            <a:pPr>
              <a:lnSpc>
                <a:spcPct val="150000"/>
              </a:lnSpc>
            </a:pPr>
            <a:r>
              <a:rPr lang="en-US" dirty="0" smtClean="0"/>
              <a:t>1</a:t>
            </a:r>
            <a:r>
              <a:rPr lang="ja-JP" altLang="en-US" dirty="0" smtClean="0"/>
              <a:t>日</a:t>
            </a:r>
            <a:r>
              <a:rPr lang="en-US" dirty="0" smtClean="0"/>
              <a:t>3</a:t>
            </a:r>
            <a:r>
              <a:rPr lang="ja-JP" altLang="en-US" dirty="0" smtClean="0"/>
              <a:t>回患部に薄く塗布してください</a:t>
            </a:r>
            <a:r>
              <a:rPr lang="en-US" dirty="0" smtClean="0"/>
              <a:t>。</a:t>
            </a:r>
            <a:endParaRPr lang="en-US" dirty="0" smtClean="0"/>
          </a:p>
          <a:p>
            <a:pPr>
              <a:lnSpc>
                <a:spcPct val="150000"/>
              </a:lnSpc>
            </a:pPr>
            <a:endParaRPr lang="en-US" b="1" dirty="0" smtClean="0"/>
          </a:p>
          <a:p>
            <a:pPr>
              <a:lnSpc>
                <a:spcPct val="150000"/>
              </a:lnSpc>
            </a:pPr>
            <a:r>
              <a:rPr lang="en-US" b="1" dirty="0" smtClean="0"/>
              <a:t>3</a:t>
            </a:r>
            <a:r>
              <a:rPr lang="ja-JP" altLang="en-US" dirty="0" smtClean="0"/>
              <a:t>　</a:t>
            </a:r>
            <a:r>
              <a:rPr lang="en-US" dirty="0" smtClean="0"/>
              <a:t>You need to</a:t>
            </a:r>
            <a:r>
              <a:rPr lang="zh-CN" altLang="en-US" dirty="0" smtClean="0"/>
              <a:t>（吸入）</a:t>
            </a:r>
            <a:r>
              <a:rPr lang="en-US" dirty="0" smtClean="0"/>
              <a:t>inhale 1 puff</a:t>
            </a:r>
            <a:endParaRPr lang="en-US" dirty="0" smtClean="0"/>
          </a:p>
          <a:p>
            <a:pPr>
              <a:lnSpc>
                <a:spcPct val="150000"/>
              </a:lnSpc>
            </a:pPr>
            <a:r>
              <a:rPr lang="en-US" dirty="0" smtClean="0"/>
              <a:t>every 6 hours as needed</a:t>
            </a:r>
            <a:endParaRPr lang="en-US" dirty="0" smtClean="0"/>
          </a:p>
          <a:p>
            <a:pPr>
              <a:lnSpc>
                <a:spcPct val="150000"/>
              </a:lnSpc>
            </a:pPr>
            <a:r>
              <a:rPr lang="en-US" dirty="0" smtClean="0"/>
              <a:t>6</a:t>
            </a:r>
            <a:r>
              <a:rPr lang="ja-JP" altLang="en-US" dirty="0" smtClean="0"/>
              <a:t>時間毎に</a:t>
            </a:r>
            <a:r>
              <a:rPr lang="en-US" dirty="0" smtClean="0"/>
              <a:t>1</a:t>
            </a:r>
            <a:r>
              <a:rPr lang="ja-JP" altLang="en-US" dirty="0" smtClean="0"/>
              <a:t>吸入、必要 に応じて吸入してください</a:t>
            </a:r>
            <a:r>
              <a:rPr lang="en-US" dirty="0" smtClean="0"/>
              <a:t>。 </a:t>
            </a:r>
            <a:endParaRPr lang="en-US" dirty="0" smtClean="0"/>
          </a:p>
          <a:p>
            <a:pPr>
              <a:lnSpc>
                <a:spcPct val="150000"/>
              </a:lnSpc>
            </a:pPr>
            <a:endParaRPr lang="en-US" b="1" dirty="0" smtClean="0"/>
          </a:p>
          <a:p>
            <a:pPr>
              <a:lnSpc>
                <a:spcPct val="150000"/>
              </a:lnSpc>
            </a:pPr>
            <a:r>
              <a:rPr lang="en-US" b="1" dirty="0" smtClean="0"/>
              <a:t>4</a:t>
            </a:r>
            <a:r>
              <a:rPr lang="ja-JP" altLang="en-US" dirty="0" smtClean="0"/>
              <a:t>　</a:t>
            </a:r>
            <a:r>
              <a:rPr lang="en-US" altLang="ja-JP" dirty="0" smtClean="0"/>
              <a:t>Y</a:t>
            </a:r>
            <a:r>
              <a:rPr lang="en-US" dirty="0" smtClean="0"/>
              <a:t>ou need to</a:t>
            </a:r>
            <a:r>
              <a:rPr lang="zh-CN" altLang="en-US" dirty="0" smtClean="0"/>
              <a:t>（点鼻）</a:t>
            </a:r>
            <a:r>
              <a:rPr lang="en-US" altLang="zh-CN" dirty="0" smtClean="0"/>
              <a:t>spray twice</a:t>
            </a:r>
            <a:endParaRPr lang="en-US" dirty="0" smtClean="0"/>
          </a:p>
          <a:p>
            <a:pPr>
              <a:lnSpc>
                <a:spcPct val="150000"/>
              </a:lnSpc>
            </a:pPr>
            <a:r>
              <a:rPr lang="en-US" dirty="0"/>
              <a:t>i</a:t>
            </a:r>
            <a:r>
              <a:rPr lang="en-US" dirty="0" smtClean="0"/>
              <a:t>nto each nostril twice a day.</a:t>
            </a:r>
            <a:endParaRPr lang="en-US" dirty="0" smtClean="0"/>
          </a:p>
          <a:p>
            <a:pPr>
              <a:lnSpc>
                <a:spcPct val="150000"/>
              </a:lnSpc>
            </a:pPr>
            <a:r>
              <a:rPr lang="en-US" dirty="0" smtClean="0"/>
              <a:t>1</a:t>
            </a:r>
            <a:r>
              <a:rPr lang="ja-JP" altLang="en-US" dirty="0" smtClean="0"/>
              <a:t>日</a:t>
            </a:r>
            <a:r>
              <a:rPr lang="en-US" dirty="0" smtClean="0"/>
              <a:t>2</a:t>
            </a:r>
            <a:r>
              <a:rPr lang="ja-JP" altLang="en-US" dirty="0" smtClean="0"/>
              <a:t>回片鼻</a:t>
            </a:r>
            <a:r>
              <a:rPr lang="en-US" dirty="0" smtClean="0"/>
              <a:t>2</a:t>
            </a:r>
            <a:r>
              <a:rPr lang="ja-JP" altLang="en-US" dirty="0" smtClean="0"/>
              <a:t>噴霧ずつ噴霧してください。</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r>
              <a:rPr lang="en-US" dirty="0" smtClean="0"/>
              <a:t> </a:t>
            </a:r>
            <a:endParaRPr lang="en-US" dirty="0" smtClean="0"/>
          </a:p>
          <a:p>
            <a:endParaRPr lang="en-US" dirty="0" smtClean="0"/>
          </a:p>
          <a:p>
            <a:endParaRPr lang="en-US" dirty="0"/>
          </a:p>
        </p:txBody>
      </p:sp>
      <p:sp>
        <p:nvSpPr>
          <p:cNvPr id="3" name="TextBox 2"/>
          <p:cNvSpPr txBox="1"/>
          <p:nvPr/>
        </p:nvSpPr>
        <p:spPr>
          <a:xfrm>
            <a:off x="6361043" y="1013792"/>
            <a:ext cx="6042992" cy="4892040"/>
          </a:xfrm>
          <a:prstGeom prst="rect">
            <a:avLst/>
          </a:prstGeom>
          <a:noFill/>
        </p:spPr>
        <p:txBody>
          <a:bodyPr wrap="square" rtlCol="0">
            <a:spAutoFit/>
          </a:bodyPr>
          <a:lstStyle/>
          <a:p>
            <a:pPr>
              <a:lnSpc>
                <a:spcPct val="150000"/>
              </a:lnSpc>
            </a:pPr>
            <a:endParaRPr lang="en-US" b="1" dirty="0" smtClean="0"/>
          </a:p>
          <a:p>
            <a:pPr>
              <a:lnSpc>
                <a:spcPct val="150000"/>
              </a:lnSpc>
            </a:pPr>
            <a:endParaRPr lang="en-US" b="1" dirty="0" smtClean="0"/>
          </a:p>
          <a:p>
            <a:pPr>
              <a:lnSpc>
                <a:spcPct val="150000"/>
              </a:lnSpc>
            </a:pPr>
            <a:endParaRPr lang="en-US" b="1" dirty="0" smtClean="0"/>
          </a:p>
          <a:p>
            <a:pPr>
              <a:lnSpc>
                <a:spcPct val="150000"/>
              </a:lnSpc>
            </a:pPr>
            <a:r>
              <a:rPr lang="en-US" b="1" dirty="0" smtClean="0"/>
              <a:t>5</a:t>
            </a:r>
            <a:r>
              <a:rPr lang="en-US" dirty="0" smtClean="0"/>
              <a:t> You need to</a:t>
            </a:r>
            <a:r>
              <a:rPr lang="zh-CN" altLang="en-US" dirty="0" smtClean="0"/>
              <a:t>（点耳・点眼）</a:t>
            </a:r>
            <a:r>
              <a:rPr lang="en-US" altLang="zh-CN" dirty="0" smtClean="0"/>
              <a:t>put </a:t>
            </a:r>
            <a:r>
              <a:rPr lang="en-US" dirty="0" smtClean="0"/>
              <a:t>1 drop</a:t>
            </a:r>
            <a:endParaRPr lang="en-US" dirty="0" smtClean="0"/>
          </a:p>
          <a:p>
            <a:pPr>
              <a:lnSpc>
                <a:spcPct val="150000"/>
              </a:lnSpc>
            </a:pPr>
            <a:r>
              <a:rPr lang="en-US" dirty="0" smtClean="0"/>
              <a:t>into the right ear 4 times a day for 1 week.</a:t>
            </a:r>
            <a:endParaRPr lang="en-US" dirty="0" smtClean="0"/>
          </a:p>
          <a:p>
            <a:pPr>
              <a:lnSpc>
                <a:spcPct val="150000"/>
              </a:lnSpc>
            </a:pPr>
            <a:r>
              <a:rPr lang="en-US" dirty="0" smtClean="0"/>
              <a:t>1</a:t>
            </a:r>
            <a:r>
              <a:rPr lang="ja-JP" altLang="en-US" dirty="0" smtClean="0"/>
              <a:t>回</a:t>
            </a:r>
            <a:r>
              <a:rPr lang="en-US" dirty="0" smtClean="0"/>
              <a:t>1</a:t>
            </a:r>
            <a:r>
              <a:rPr lang="ja-JP" altLang="en-US" dirty="0" smtClean="0"/>
              <a:t>滴を右耳に点耳、</a:t>
            </a:r>
            <a:r>
              <a:rPr lang="en-US" dirty="0" smtClean="0"/>
              <a:t>1</a:t>
            </a:r>
            <a:r>
              <a:rPr lang="ja-JP" altLang="en-US" dirty="0" smtClean="0"/>
              <a:t>日</a:t>
            </a:r>
            <a:r>
              <a:rPr lang="en-US" dirty="0" smtClean="0"/>
              <a:t>4</a:t>
            </a:r>
            <a:r>
              <a:rPr lang="ja-JP" altLang="en-US" dirty="0" smtClean="0"/>
              <a:t>回、</a:t>
            </a:r>
            <a:r>
              <a:rPr lang="en-US" dirty="0" smtClean="0"/>
              <a:t>1</a:t>
            </a:r>
            <a:r>
              <a:rPr lang="ja-JP" altLang="en-US" dirty="0" smtClean="0"/>
              <a:t>週間続けてください</a:t>
            </a:r>
            <a:r>
              <a:rPr lang="en-US" dirty="0" smtClean="0"/>
              <a:t>。</a:t>
            </a:r>
            <a:endParaRPr lang="en-US" dirty="0" smtClean="0"/>
          </a:p>
          <a:p>
            <a:pPr>
              <a:lnSpc>
                <a:spcPct val="150000"/>
              </a:lnSpc>
            </a:pPr>
            <a:endParaRPr lang="en-US" b="1" dirty="0" smtClean="0"/>
          </a:p>
          <a:p>
            <a:pPr>
              <a:lnSpc>
                <a:spcPct val="150000"/>
              </a:lnSpc>
            </a:pPr>
            <a:r>
              <a:rPr lang="en-US" b="1" dirty="0" smtClean="0"/>
              <a:t>6</a:t>
            </a:r>
            <a:r>
              <a:rPr lang="en-US" dirty="0" smtClean="0"/>
              <a:t> You need to</a:t>
            </a:r>
            <a:r>
              <a:rPr lang="zh-CN" altLang="en-US" dirty="0" smtClean="0"/>
              <a:t>（座薬・膣錠）</a:t>
            </a:r>
            <a:r>
              <a:rPr lang="en-US" dirty="0" smtClean="0"/>
              <a:t>unwrap and insert</a:t>
            </a:r>
            <a:endParaRPr lang="en-US" dirty="0" smtClean="0"/>
          </a:p>
          <a:p>
            <a:pPr>
              <a:lnSpc>
                <a:spcPct val="150000"/>
              </a:lnSpc>
            </a:pPr>
            <a:r>
              <a:rPr lang="en-US" dirty="0" smtClean="0"/>
              <a:t>1 suppository vaginally/rectally</a:t>
            </a:r>
            <a:r>
              <a:rPr lang="en-US" dirty="0"/>
              <a:t> </a:t>
            </a:r>
            <a:r>
              <a:rPr lang="en-US" dirty="0" smtClean="0"/>
              <a:t>one to two times daily.</a:t>
            </a:r>
            <a:endParaRPr lang="en-US" dirty="0" smtClean="0"/>
          </a:p>
          <a:p>
            <a:pPr>
              <a:lnSpc>
                <a:spcPct val="150000"/>
              </a:lnSpc>
            </a:pPr>
            <a:r>
              <a:rPr lang="ja-JP" altLang="en-US" dirty="0" smtClean="0"/>
              <a:t>包装を剥がし、一錠を</a:t>
            </a:r>
            <a:r>
              <a:rPr lang="en-US" dirty="0" smtClean="0"/>
              <a:t>1</a:t>
            </a:r>
            <a:r>
              <a:rPr lang="ja-JP" altLang="en-US" dirty="0" smtClean="0"/>
              <a:t>日</a:t>
            </a:r>
            <a:r>
              <a:rPr lang="en-US" dirty="0" smtClean="0"/>
              <a:t>1-2</a:t>
            </a:r>
            <a:r>
              <a:rPr lang="ja-JP" altLang="en-US" dirty="0" smtClean="0"/>
              <a:t>回膣</a:t>
            </a:r>
            <a:r>
              <a:rPr lang="en-US" dirty="0" smtClean="0"/>
              <a:t>/</a:t>
            </a:r>
            <a:r>
              <a:rPr lang="ja-JP" altLang="en-US" dirty="0" smtClean="0"/>
              <a:t>肛門へ挿入してください</a:t>
            </a:r>
            <a:r>
              <a:rPr lang="en-US" dirty="0" smtClean="0"/>
              <a:t>。</a:t>
            </a:r>
            <a:endParaRPr lang="en-US" dirty="0" smtClean="0"/>
          </a:p>
          <a:p>
            <a:pPr>
              <a:lnSpc>
                <a:spcPct val="150000"/>
              </a:lnSpc>
            </a:pPr>
            <a:r>
              <a:rPr lang="en-US" dirty="0" smtClean="0"/>
              <a:t> </a:t>
            </a:r>
            <a:endParaRPr lang="en-US" dirty="0" smtClean="0"/>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9026" y="198782"/>
            <a:ext cx="11297478" cy="9555480"/>
          </a:xfrm>
          <a:prstGeom prst="rect">
            <a:avLst/>
          </a:prstGeom>
          <a:noFill/>
        </p:spPr>
        <p:txBody>
          <a:bodyPr wrap="square" rtlCol="0">
            <a:spAutoFit/>
          </a:bodyPr>
          <a:lstStyle/>
          <a:p>
            <a:pPr>
              <a:lnSpc>
                <a:spcPct val="150000"/>
              </a:lnSpc>
            </a:pPr>
            <a:r>
              <a:rPr lang="ja-JP" altLang="en-US" b="1" dirty="0" smtClean="0"/>
              <a:t>●副作用と対処の仕</a:t>
            </a:r>
            <a:r>
              <a:rPr lang="en-US" b="1" dirty="0" smtClean="0"/>
              <a:t>方</a:t>
            </a:r>
            <a:endParaRPr lang="en-US" b="1" dirty="0" smtClean="0"/>
          </a:p>
          <a:p>
            <a:pPr>
              <a:lnSpc>
                <a:spcPct val="150000"/>
              </a:lnSpc>
            </a:pPr>
            <a:r>
              <a:rPr lang="ja-JP" altLang="en-US" b="1" dirty="0" smtClean="0"/>
              <a:t>起こりうる副作用と共に、対処法及び予防法を加えて説明できれば、患者さんに安心してもらえます</a:t>
            </a:r>
            <a:r>
              <a:rPr lang="en-US" b="1" dirty="0" smtClean="0"/>
              <a:t>。</a:t>
            </a:r>
            <a:endParaRPr lang="en-US" b="1" dirty="0" smtClean="0"/>
          </a:p>
          <a:p>
            <a:pPr>
              <a:lnSpc>
                <a:spcPct val="150000"/>
              </a:lnSpc>
            </a:pPr>
            <a:r>
              <a:rPr lang="en-US" b="1" dirty="0" smtClean="0"/>
              <a:t>If you experience</a:t>
            </a:r>
            <a:r>
              <a:rPr lang="zh-CN" altLang="en-US" b="1" dirty="0" smtClean="0"/>
              <a:t>～</a:t>
            </a:r>
            <a:r>
              <a:rPr lang="en-US" b="1" dirty="0" smtClean="0"/>
              <a:t>/This medication may cause～</a:t>
            </a:r>
            <a:endParaRPr lang="en-US" b="1" dirty="0" smtClean="0"/>
          </a:p>
          <a:p>
            <a:pPr>
              <a:lnSpc>
                <a:spcPct val="150000"/>
              </a:lnSpc>
            </a:pPr>
            <a:r>
              <a:rPr lang="ja-JP" altLang="en-US" b="1" dirty="0" smtClean="0"/>
              <a:t>～を感じたり、気づいたら、</a:t>
            </a:r>
            <a:r>
              <a:rPr lang="en-US" b="1" dirty="0" smtClean="0"/>
              <a:t>/</a:t>
            </a:r>
            <a:r>
              <a:rPr lang="ja-JP" altLang="en-US" b="1" dirty="0" smtClean="0"/>
              <a:t>この薬は～を引き起こすかもしれません</a:t>
            </a:r>
            <a:r>
              <a:rPr lang="en-US" b="1" dirty="0" smtClean="0"/>
              <a:t>。</a:t>
            </a:r>
            <a:endParaRPr lang="en-US" b="1" dirty="0" smtClean="0"/>
          </a:p>
          <a:p>
            <a:pPr>
              <a:lnSpc>
                <a:spcPct val="150000"/>
              </a:lnSpc>
            </a:pPr>
            <a:endParaRPr lang="en-US" b="1" dirty="0" smtClean="0"/>
          </a:p>
          <a:p>
            <a:pPr>
              <a:lnSpc>
                <a:spcPct val="150000"/>
              </a:lnSpc>
            </a:pPr>
            <a:r>
              <a:rPr lang="en-US" b="1" dirty="0" smtClean="0"/>
              <a:t>1</a:t>
            </a:r>
            <a:r>
              <a:rPr lang="en-US" dirty="0" smtClean="0"/>
              <a:t> This medication may cause diarrhea. If it persists more than a few weeks, or it comes with fever and abdominal pain, please contact us.</a:t>
            </a:r>
            <a:endParaRPr lang="en-US" dirty="0" smtClean="0"/>
          </a:p>
          <a:p>
            <a:pPr>
              <a:lnSpc>
                <a:spcPct val="150000"/>
              </a:lnSpc>
            </a:pPr>
            <a:r>
              <a:rPr lang="ja-JP" altLang="en-US" dirty="0" smtClean="0"/>
              <a:t>この薬は下痢を引き起こすかもしれません。下痢が数週間続いたり、同時に発熱や腹痛が現れたら私共へ連絡して下さい</a:t>
            </a:r>
            <a:r>
              <a:rPr lang="en-US" dirty="0" smtClean="0"/>
              <a:t>。</a:t>
            </a:r>
            <a:endParaRPr lang="en-US" dirty="0" smtClean="0"/>
          </a:p>
          <a:p>
            <a:pPr>
              <a:lnSpc>
                <a:spcPct val="150000"/>
              </a:lnSpc>
            </a:pPr>
            <a:r>
              <a:rPr lang="en-US" b="1" dirty="0" smtClean="0"/>
              <a:t>2 </a:t>
            </a:r>
            <a:r>
              <a:rPr lang="en-US" dirty="0" smtClean="0"/>
              <a:t>This medication may cause constipation. Please make sure that you drink plenty of water. </a:t>
            </a:r>
            <a:endParaRPr lang="en-US" dirty="0" smtClean="0"/>
          </a:p>
          <a:p>
            <a:pPr>
              <a:lnSpc>
                <a:spcPct val="150000"/>
              </a:lnSpc>
            </a:pPr>
            <a:r>
              <a:rPr lang="ja-JP" altLang="en-US" dirty="0" smtClean="0"/>
              <a:t>この薬は便秘を引き起こすかもしれません。水をしっかり飲むように心がけて下さい</a:t>
            </a:r>
            <a:r>
              <a:rPr lang="en-US" dirty="0" smtClean="0"/>
              <a:t>。</a:t>
            </a:r>
            <a:endParaRPr lang="en-US" dirty="0" smtClean="0"/>
          </a:p>
          <a:p>
            <a:pPr>
              <a:lnSpc>
                <a:spcPct val="150000"/>
              </a:lnSpc>
            </a:pPr>
            <a:r>
              <a:rPr lang="en-US" b="1" dirty="0" smtClean="0"/>
              <a:t>3</a:t>
            </a:r>
            <a:r>
              <a:rPr lang="en-US" dirty="0" smtClean="0"/>
              <a:t> This medication may cause drowsiness. Please avoid activities </a:t>
            </a:r>
            <a:r>
              <a:rPr lang="en-US" dirty="0" err="1" smtClean="0"/>
              <a:t>requring</a:t>
            </a:r>
            <a:r>
              <a:rPr lang="en-US" dirty="0" smtClean="0"/>
              <a:t> mental alertness such as driving until you feel fully awake.</a:t>
            </a:r>
            <a:endParaRPr lang="en-US" dirty="0" smtClean="0"/>
          </a:p>
          <a:p>
            <a:pPr>
              <a:lnSpc>
                <a:spcPct val="150000"/>
              </a:lnSpc>
            </a:pPr>
            <a:r>
              <a:rPr lang="ja-JP" altLang="en-US" dirty="0" smtClean="0"/>
              <a:t>この薬は眠気を引き起こすかもしれません。完全に眼が覚めたと感じるまでは、運転を含めた十分な注意力を必要とする活動は避けて下さい</a:t>
            </a:r>
            <a:r>
              <a:rPr lang="en-US" dirty="0" smtClean="0"/>
              <a:t>。</a:t>
            </a:r>
            <a:endParaRPr lang="en-US" dirty="0" smtClean="0"/>
          </a:p>
          <a:p>
            <a:pPr>
              <a:lnSpc>
                <a:spcPct val="150000"/>
              </a:lnSpc>
            </a:pPr>
            <a:r>
              <a:rPr lang="en-US" dirty="0" smtClean="0"/>
              <a:t> </a:t>
            </a:r>
            <a:endParaRPr lang="en-US" dirty="0" smtClean="0"/>
          </a:p>
          <a:p>
            <a:pPr>
              <a:lnSpc>
                <a:spcPct val="150000"/>
              </a:lnSpc>
            </a:pPr>
            <a:r>
              <a:rPr lang="en-US" dirty="0" smtClean="0"/>
              <a:t> </a:t>
            </a:r>
            <a:endParaRPr lang="en-US" dirty="0" smtClean="0"/>
          </a:p>
          <a:p>
            <a:pPr>
              <a:lnSpc>
                <a:spcPct val="150000"/>
              </a:lnSpc>
            </a:pPr>
            <a:r>
              <a:rPr lang="en-US" dirty="0" smtClean="0"/>
              <a:t> </a:t>
            </a:r>
            <a:endParaRPr lang="en-US" dirty="0" smtClean="0"/>
          </a:p>
          <a:p>
            <a:pPr>
              <a:lnSpc>
                <a:spcPct val="150000"/>
              </a:lnSpc>
            </a:pPr>
            <a:r>
              <a:rPr lang="en-US" dirty="0" smtClean="0"/>
              <a:t> </a:t>
            </a:r>
            <a:endParaRPr lang="en-US" dirty="0" smtClean="0"/>
          </a:p>
          <a:p>
            <a:pPr>
              <a:lnSpc>
                <a:spcPct val="150000"/>
              </a:lnSpc>
            </a:pPr>
            <a:endParaRPr lang="en-US" dirty="0" smtClean="0"/>
          </a:p>
          <a:p>
            <a:pPr>
              <a:lnSpc>
                <a:spcPct val="150000"/>
              </a:lnSpc>
            </a:pPr>
            <a:r>
              <a:rPr lang="en-US" dirty="0" smtClean="0"/>
              <a:t> </a:t>
            </a:r>
            <a:endParaRPr lang="en-US" dirty="0" smtClean="0"/>
          </a:p>
          <a:p>
            <a:pPr>
              <a:lnSpc>
                <a:spcPct val="150000"/>
              </a:lnSpc>
            </a:pPr>
            <a:r>
              <a:rPr lang="en-US" dirty="0" smtClean="0"/>
              <a:t> </a:t>
            </a:r>
            <a:endParaRPr lang="en-US" dirty="0" smtClean="0"/>
          </a:p>
          <a:p>
            <a:pPr>
              <a:lnSpc>
                <a:spcPct val="150000"/>
              </a:lnSpc>
            </a:pP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6591" y="337931"/>
            <a:ext cx="8189844" cy="3794760"/>
          </a:xfrm>
          <a:prstGeom prst="rect">
            <a:avLst/>
          </a:prstGeom>
          <a:noFill/>
        </p:spPr>
        <p:txBody>
          <a:bodyPr wrap="square" rtlCol="0">
            <a:spAutoFit/>
          </a:bodyPr>
          <a:lstStyle/>
          <a:p>
            <a:pPr>
              <a:lnSpc>
                <a:spcPct val="150000"/>
              </a:lnSpc>
            </a:pPr>
            <a:r>
              <a:rPr lang="ja-JP" altLang="en-US" b="1" dirty="0" smtClean="0"/>
              <a:t>●最後に</a:t>
            </a:r>
            <a:r>
              <a:rPr lang="en-US" b="1" dirty="0" smtClean="0"/>
              <a:t>、</a:t>
            </a:r>
            <a:endParaRPr lang="en-US" b="1" dirty="0" smtClean="0"/>
          </a:p>
          <a:p>
            <a:pPr>
              <a:lnSpc>
                <a:spcPct val="150000"/>
              </a:lnSpc>
            </a:pPr>
            <a:r>
              <a:rPr lang="ja-JP" altLang="en-US" b="1" dirty="0" smtClean="0"/>
              <a:t>母国語の通じない国で健康を害するほど不安になることは無い。たくさん質問される可能性を恐れず、思い切ってこの２文を言ってホッとしてもらおう</a:t>
            </a:r>
            <a:r>
              <a:rPr lang="en-US" b="1" dirty="0" smtClean="0"/>
              <a:t>。</a:t>
            </a:r>
            <a:endParaRPr lang="en-US" b="1" dirty="0" smtClean="0"/>
          </a:p>
          <a:p>
            <a:pPr>
              <a:lnSpc>
                <a:spcPct val="150000"/>
              </a:lnSpc>
            </a:pPr>
            <a:endParaRPr lang="en-US" b="1" dirty="0" smtClean="0"/>
          </a:p>
          <a:p>
            <a:pPr>
              <a:lnSpc>
                <a:spcPct val="150000"/>
              </a:lnSpc>
            </a:pPr>
            <a:r>
              <a:rPr lang="en-US" b="1" dirty="0" smtClean="0"/>
              <a:t>1</a:t>
            </a:r>
            <a:r>
              <a:rPr lang="ja-JP" altLang="en-US" dirty="0" smtClean="0"/>
              <a:t>　</a:t>
            </a:r>
            <a:r>
              <a:rPr lang="en-US" dirty="0" smtClean="0"/>
              <a:t>Do you have any questions?</a:t>
            </a:r>
            <a:endParaRPr lang="en-US" dirty="0" smtClean="0"/>
          </a:p>
          <a:p>
            <a:pPr>
              <a:lnSpc>
                <a:spcPct val="150000"/>
              </a:lnSpc>
            </a:pPr>
            <a:r>
              <a:rPr lang="ja-JP" altLang="en-US" dirty="0" smtClean="0"/>
              <a:t>何か質問はございますか</a:t>
            </a:r>
            <a:r>
              <a:rPr lang="en-US" dirty="0" smtClean="0"/>
              <a:t>？</a:t>
            </a:r>
            <a:endParaRPr lang="en-US" dirty="0" smtClean="0"/>
          </a:p>
          <a:p>
            <a:pPr>
              <a:lnSpc>
                <a:spcPct val="150000"/>
              </a:lnSpc>
            </a:pPr>
            <a:endParaRPr lang="en-US" b="1" dirty="0" smtClean="0"/>
          </a:p>
          <a:p>
            <a:pPr>
              <a:lnSpc>
                <a:spcPct val="150000"/>
              </a:lnSpc>
            </a:pPr>
            <a:r>
              <a:rPr lang="en-US" b="1" dirty="0" smtClean="0"/>
              <a:t>2</a:t>
            </a:r>
            <a:r>
              <a:rPr lang="ja-JP" altLang="en-US" dirty="0" smtClean="0"/>
              <a:t>　</a:t>
            </a:r>
            <a:r>
              <a:rPr lang="en-US" dirty="0" smtClean="0"/>
              <a:t>If you have any questions, please feel free to contact us.</a:t>
            </a:r>
            <a:endParaRPr lang="en-US" dirty="0" smtClean="0"/>
          </a:p>
          <a:p>
            <a:pPr>
              <a:lnSpc>
                <a:spcPct val="150000"/>
              </a:lnSpc>
            </a:pPr>
            <a:r>
              <a:rPr lang="ja-JP" altLang="en-US" dirty="0" smtClean="0"/>
              <a:t>分からないことがあれば、いつでも私どもへご連絡ください</a:t>
            </a:r>
            <a:r>
              <a:rPr lang="en-US" dirty="0" smtClean="0"/>
              <a:t>。</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523371" y="4062166"/>
            <a:ext cx="2992921" cy="2645259"/>
          </a:xfrm>
          <a:prstGeom prst="rect">
            <a:avLst/>
          </a:prstGeom>
        </p:spPr>
      </p:pic>
      <p:sp>
        <p:nvSpPr>
          <p:cNvPr id="4" name="テキスト ボックス 3"/>
          <p:cNvSpPr txBox="1"/>
          <p:nvPr/>
        </p:nvSpPr>
        <p:spPr>
          <a:xfrm>
            <a:off x="2431473" y="0"/>
            <a:ext cx="8437418" cy="523220"/>
          </a:xfrm>
          <a:prstGeom prst="rect">
            <a:avLst/>
          </a:prstGeom>
          <a:noFill/>
        </p:spPr>
        <p:txBody>
          <a:bodyPr wrap="square" rtlCol="0">
            <a:spAutoFit/>
          </a:bodyPr>
          <a:lstStyle/>
          <a:p>
            <a:r>
              <a:rPr lang="en-US" sz="2800" dirty="0" smtClean="0"/>
              <a:t>Name: Trevor Mearns</a:t>
            </a:r>
            <a:endParaRPr lang="en-US" sz="2800" dirty="0" smtClean="0"/>
          </a:p>
        </p:txBody>
      </p:sp>
      <p:pic>
        <p:nvPicPr>
          <p:cNvPr id="5" name="図 4"/>
          <p:cNvPicPr>
            <a:picLocks noChangeAspect="1"/>
          </p:cNvPicPr>
          <p:nvPr/>
        </p:nvPicPr>
        <p:blipFill>
          <a:blip r:embed="rId2"/>
          <a:stretch>
            <a:fillRect/>
          </a:stretch>
        </p:blipFill>
        <p:spPr>
          <a:xfrm>
            <a:off x="489960" y="4062167"/>
            <a:ext cx="2762250" cy="2645259"/>
          </a:xfrm>
          <a:prstGeom prst="rect">
            <a:avLst/>
          </a:prstGeom>
        </p:spPr>
      </p:pic>
      <p:pic>
        <p:nvPicPr>
          <p:cNvPr id="7" name="図 6"/>
          <p:cNvPicPr>
            <a:picLocks noChangeAspect="1"/>
          </p:cNvPicPr>
          <p:nvPr/>
        </p:nvPicPr>
        <p:blipFill>
          <a:blip r:embed="rId3"/>
          <a:stretch>
            <a:fillRect/>
          </a:stretch>
        </p:blipFill>
        <p:spPr>
          <a:xfrm>
            <a:off x="4588532" y="4062166"/>
            <a:ext cx="2766283" cy="2645259"/>
          </a:xfrm>
          <a:prstGeom prst="rect">
            <a:avLst/>
          </a:prstGeom>
        </p:spPr>
      </p:pic>
      <p:pic>
        <p:nvPicPr>
          <p:cNvPr id="8" name="図 7"/>
          <p:cNvPicPr>
            <a:picLocks noChangeAspect="1"/>
          </p:cNvPicPr>
          <p:nvPr/>
        </p:nvPicPr>
        <p:blipFill>
          <a:blip r:embed="rId4"/>
          <a:stretch>
            <a:fillRect/>
          </a:stretch>
        </p:blipFill>
        <p:spPr>
          <a:xfrm>
            <a:off x="0" y="1457505"/>
            <a:ext cx="12191999" cy="2254148"/>
          </a:xfrm>
          <a:prstGeom prst="rect">
            <a:avLst/>
          </a:prstGeom>
        </p:spPr>
      </p:pic>
      <p:sp>
        <p:nvSpPr>
          <p:cNvPr id="9" name="テキスト ボックス 8"/>
          <p:cNvSpPr txBox="1"/>
          <p:nvPr/>
        </p:nvSpPr>
        <p:spPr>
          <a:xfrm>
            <a:off x="2415028" y="380287"/>
            <a:ext cx="6670963" cy="800219"/>
          </a:xfrm>
          <a:prstGeom prst="rect">
            <a:avLst/>
          </a:prstGeom>
          <a:noFill/>
        </p:spPr>
        <p:txBody>
          <a:bodyPr wrap="square" rtlCol="0">
            <a:spAutoFit/>
          </a:bodyPr>
          <a:lstStyle/>
          <a:p>
            <a:r>
              <a:rPr lang="en-US" sz="2800" dirty="0" smtClean="0"/>
              <a:t>Home: Seattle Washington United States</a:t>
            </a:r>
            <a:endParaRPr lang="en-US" sz="2800" dirty="0" smtClean="0"/>
          </a:p>
          <a:p>
            <a:endParaRPr lang="en-US" dirty="0"/>
          </a:p>
        </p:txBody>
      </p:sp>
      <p:sp>
        <p:nvSpPr>
          <p:cNvPr id="10" name="テキスト ボックス 9"/>
          <p:cNvSpPr txBox="1"/>
          <p:nvPr/>
        </p:nvSpPr>
        <p:spPr>
          <a:xfrm>
            <a:off x="2431473" y="800219"/>
            <a:ext cx="5112327" cy="523220"/>
          </a:xfrm>
          <a:prstGeom prst="rect">
            <a:avLst/>
          </a:prstGeom>
          <a:noFill/>
        </p:spPr>
        <p:txBody>
          <a:bodyPr wrap="square" rtlCol="0">
            <a:spAutoFit/>
          </a:bodyPr>
          <a:lstStyle/>
          <a:p>
            <a:r>
              <a:rPr lang="en-US" sz="2800" dirty="0" smtClean="0"/>
              <a:t>Work: M City English</a:t>
            </a:r>
            <a:r>
              <a:rPr lang="ja-JP" altLang="en-US" sz="2800" dirty="0" smtClean="0"/>
              <a:t>　英語教室</a:t>
            </a:r>
            <a:endParaRPr lang="en-US" sz="2800" dirty="0"/>
          </a:p>
        </p:txBody>
      </p:sp>
      <p:sp>
        <p:nvSpPr>
          <p:cNvPr id="11" name="テキスト ボックス 10"/>
          <p:cNvSpPr txBox="1"/>
          <p:nvPr/>
        </p:nvSpPr>
        <p:spPr>
          <a:xfrm>
            <a:off x="629399" y="6245760"/>
            <a:ext cx="2483372" cy="461665"/>
          </a:xfrm>
          <a:prstGeom prst="rect">
            <a:avLst/>
          </a:prstGeom>
          <a:noFill/>
        </p:spPr>
        <p:txBody>
          <a:bodyPr wrap="none" rtlCol="0">
            <a:spAutoFit/>
          </a:bodyPr>
          <a:lstStyle/>
          <a:p>
            <a:r>
              <a:rPr lang="en-US" sz="2400" b="1" dirty="0" smtClean="0">
                <a:solidFill>
                  <a:schemeClr val="bg1"/>
                </a:solidFill>
                <a:effectLst>
                  <a:outerShdw blurRad="38100" dist="38100" dir="2700000" algn="tl">
                    <a:srgbClr val="000000">
                      <a:alpha val="43137"/>
                    </a:srgbClr>
                  </a:outerShdw>
                </a:effectLst>
              </a:rPr>
              <a:t>My English School</a:t>
            </a:r>
            <a:endParaRPr lang="en-US" sz="2400" b="1" dirty="0">
              <a:solidFill>
                <a:schemeClr val="bg1"/>
              </a:solidFill>
              <a:effectLst>
                <a:outerShdw blurRad="38100" dist="38100" dir="2700000" algn="tl">
                  <a:srgbClr val="000000">
                    <a:alpha val="43137"/>
                  </a:srgbClr>
                </a:outerShdw>
              </a:effectLst>
            </a:endParaRPr>
          </a:p>
        </p:txBody>
      </p:sp>
      <p:sp>
        <p:nvSpPr>
          <p:cNvPr id="13" name="テキスト ボックス 12"/>
          <p:cNvSpPr txBox="1"/>
          <p:nvPr/>
        </p:nvSpPr>
        <p:spPr>
          <a:xfrm>
            <a:off x="5263941" y="6150832"/>
            <a:ext cx="2279859" cy="461665"/>
          </a:xfrm>
          <a:prstGeom prst="rect">
            <a:avLst/>
          </a:prstGeom>
          <a:noFill/>
        </p:spPr>
        <p:txBody>
          <a:bodyPr wrap="square" rtlCol="0">
            <a:spAutoFit/>
          </a:bodyPr>
          <a:lstStyle/>
          <a:p>
            <a:r>
              <a:rPr lang="en-US" sz="2400" b="1" dirty="0" smtClean="0">
                <a:solidFill>
                  <a:schemeClr val="bg1"/>
                </a:solidFill>
                <a:effectLst>
                  <a:outerShdw blurRad="38100" dist="38100" dir="2700000" algn="tl">
                    <a:srgbClr val="000000">
                      <a:alpha val="43137"/>
                    </a:srgbClr>
                  </a:outerShdw>
                </a:effectLst>
              </a:rPr>
              <a:t>My wife</a:t>
            </a:r>
            <a:endParaRPr lang="en-US" sz="2400" b="1" dirty="0">
              <a:solidFill>
                <a:schemeClr val="bg1"/>
              </a:solidFill>
              <a:effectLst>
                <a:outerShdw blurRad="38100" dist="38100" dir="2700000" algn="tl">
                  <a:srgbClr val="000000">
                    <a:alpha val="43137"/>
                  </a:srgbClr>
                </a:outerShdw>
              </a:effectLst>
            </a:endParaRPr>
          </a:p>
        </p:txBody>
      </p:sp>
      <p:sp>
        <p:nvSpPr>
          <p:cNvPr id="14" name="テキスト ボックス 13"/>
          <p:cNvSpPr txBox="1"/>
          <p:nvPr/>
        </p:nvSpPr>
        <p:spPr>
          <a:xfrm>
            <a:off x="9318229" y="6150832"/>
            <a:ext cx="2015837" cy="461665"/>
          </a:xfrm>
          <a:prstGeom prst="rect">
            <a:avLst/>
          </a:prstGeom>
          <a:noFill/>
        </p:spPr>
        <p:txBody>
          <a:bodyPr wrap="square" rtlCol="0">
            <a:spAutoFit/>
          </a:bodyPr>
          <a:lstStyle/>
          <a:p>
            <a:r>
              <a:rPr lang="en-US" sz="2400" b="1" dirty="0" smtClean="0">
                <a:solidFill>
                  <a:schemeClr val="bg1"/>
                </a:solidFill>
                <a:effectLst>
                  <a:outerShdw blurRad="38100" dist="38100" dir="2700000" algn="tl">
                    <a:srgbClr val="000000">
                      <a:alpha val="43137"/>
                    </a:srgbClr>
                  </a:outerShdw>
                </a:effectLst>
              </a:rPr>
              <a:t>My family</a:t>
            </a:r>
            <a:endParaRPr lang="en-US" sz="2400" b="1" dirty="0">
              <a:solidFill>
                <a:schemeClr val="bg1"/>
              </a:solidFill>
              <a:effectLst>
                <a:outerShdw blurRad="38100" dist="38100" dir="2700000" algn="tl">
                  <a:srgbClr val="000000">
                    <a:alpha val="43137"/>
                  </a:srgbClr>
                </a:outerShdw>
              </a:effectLst>
            </a:endParaRPr>
          </a:p>
        </p:txBody>
      </p:sp>
      <p:sp>
        <p:nvSpPr>
          <p:cNvPr id="6" name="Rectangle 5"/>
          <p:cNvSpPr/>
          <p:nvPr/>
        </p:nvSpPr>
        <p:spPr>
          <a:xfrm>
            <a:off x="11110903" y="6538805"/>
            <a:ext cx="537146" cy="2308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1" grpId="0"/>
      <p:bldP spid="13"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595" y="275464"/>
            <a:ext cx="11092543" cy="1325563"/>
          </a:xfrm>
        </p:spPr>
        <p:txBody>
          <a:bodyPr>
            <a:noAutofit/>
          </a:bodyPr>
          <a:lstStyle/>
          <a:p>
            <a:pPr algn="ctr"/>
            <a:r>
              <a:rPr lang="en-US" altLang="ja-JP" sz="3600" b="1" dirty="0"/>
              <a:t>Receiving Customers For Prescription Medication </a:t>
            </a:r>
            <a:r>
              <a:rPr lang="en-US" altLang="ja-JP" sz="3600" b="1" dirty="0" smtClean="0"/>
              <a:t>And </a:t>
            </a:r>
            <a:r>
              <a:rPr lang="ja-JP" altLang="en-US" sz="3600" b="1" dirty="0"/>
              <a:t>　　　　　　　　　　　　　　　　　　　　　　　　　　</a:t>
            </a:r>
            <a:r>
              <a:rPr lang="en-US" sz="3600" b="1" dirty="0" smtClean="0"/>
              <a:t>Offering Generic Medication</a:t>
            </a:r>
            <a:br>
              <a:rPr lang="en-US" sz="3600" b="1" dirty="0" smtClean="0"/>
            </a:br>
            <a:endParaRPr lang="en-US" sz="3600" b="1" dirty="0"/>
          </a:p>
        </p:txBody>
      </p:sp>
      <p:sp>
        <p:nvSpPr>
          <p:cNvPr id="4" name="Rectangle 3"/>
          <p:cNvSpPr/>
          <p:nvPr/>
        </p:nvSpPr>
        <p:spPr>
          <a:xfrm>
            <a:off x="556484" y="1148851"/>
            <a:ext cx="6096000" cy="6709529"/>
          </a:xfrm>
          <a:prstGeom prst="rect">
            <a:avLst/>
          </a:prstGeom>
        </p:spPr>
        <p:txBody>
          <a:bodyPr>
            <a:spAutoFit/>
          </a:bodyPr>
          <a:lstStyle/>
          <a:p>
            <a:r>
              <a:rPr lang="en-US" sz="1000" b="1" dirty="0"/>
              <a:t>A: Good morning/afternoon. Can I help you?</a:t>
            </a:r>
            <a:endParaRPr lang="en-US" sz="1000" b="1" dirty="0"/>
          </a:p>
          <a:p>
            <a:endParaRPr lang="en-US" sz="1000" b="1" dirty="0"/>
          </a:p>
          <a:p>
            <a:r>
              <a:rPr lang="en-US" sz="1000" b="1" dirty="0"/>
              <a:t>B: Hello. </a:t>
            </a:r>
            <a:r>
              <a:rPr lang="en-US" sz="1000" b="1" dirty="0" smtClean="0"/>
              <a:t>I</a:t>
            </a:r>
            <a:r>
              <a:rPr lang="ja-JP" altLang="en-US" sz="1000" b="1" dirty="0"/>
              <a:t> </a:t>
            </a:r>
            <a:r>
              <a:rPr lang="en-US" altLang="ja-JP" sz="1000" b="1" dirty="0" smtClean="0"/>
              <a:t>have a prescription. Can I get it filled here?</a:t>
            </a:r>
            <a:endParaRPr lang="en-US" sz="1000" b="1" dirty="0"/>
          </a:p>
          <a:p>
            <a:endParaRPr lang="en-US" sz="1000" b="1" dirty="0"/>
          </a:p>
          <a:p>
            <a:r>
              <a:rPr lang="en-US" sz="1000" b="1" dirty="0"/>
              <a:t>A: Sure. May I see it </a:t>
            </a:r>
            <a:r>
              <a:rPr lang="en-US" sz="1000" b="1" dirty="0" smtClean="0"/>
              <a:t>please</a:t>
            </a:r>
            <a:endParaRPr lang="en-US" sz="1000" b="1" dirty="0" smtClean="0"/>
          </a:p>
          <a:p>
            <a:endParaRPr lang="en-US" sz="1000" b="1" dirty="0"/>
          </a:p>
          <a:p>
            <a:r>
              <a:rPr lang="en-US" sz="1000" b="1" dirty="0" smtClean="0"/>
              <a:t>B: Sure. Here you are. </a:t>
            </a:r>
            <a:endParaRPr lang="en-US" sz="1000" b="1" dirty="0" smtClean="0"/>
          </a:p>
          <a:p>
            <a:endParaRPr lang="en-US" sz="1000" b="1" dirty="0"/>
          </a:p>
          <a:p>
            <a:r>
              <a:rPr lang="en-US" sz="1000" b="1" dirty="0" smtClean="0"/>
              <a:t>A: Thank you. It </a:t>
            </a:r>
            <a:r>
              <a:rPr lang="en-US" sz="1000" b="1" dirty="0"/>
              <a:t>looks like this is your first time here. Is that correct?</a:t>
            </a:r>
            <a:endParaRPr lang="en-US" sz="1000" b="1" dirty="0"/>
          </a:p>
          <a:p>
            <a:endParaRPr lang="en-US" sz="1000" b="1" dirty="0"/>
          </a:p>
          <a:p>
            <a:r>
              <a:rPr lang="en-US" sz="1000" b="1" dirty="0"/>
              <a:t>B: Yes. That’s correct.</a:t>
            </a:r>
            <a:endParaRPr lang="en-US" sz="1000" b="1" dirty="0"/>
          </a:p>
          <a:p>
            <a:endParaRPr lang="en-US" sz="1000" b="1" dirty="0"/>
          </a:p>
          <a:p>
            <a:r>
              <a:rPr lang="en-US" sz="1000" b="1" dirty="0"/>
              <a:t>A: Ok. In that case, could you fill  this form out. It’s to make sure you’re clear on how to take your medication.</a:t>
            </a:r>
            <a:endParaRPr lang="en-US" sz="1000" b="1" dirty="0"/>
          </a:p>
          <a:p>
            <a:endParaRPr lang="en-US" sz="1000" b="1" dirty="0"/>
          </a:p>
          <a:p>
            <a:r>
              <a:rPr lang="en-US" sz="1000" b="1" dirty="0"/>
              <a:t>B: I’</a:t>
            </a:r>
            <a:r>
              <a:rPr lang="ja-JP" altLang="en-US" sz="1000" b="1" dirty="0"/>
              <a:t>ｖ</a:t>
            </a:r>
            <a:r>
              <a:rPr lang="en-US" sz="1000" b="1" dirty="0"/>
              <a:t>e filled it out. </a:t>
            </a:r>
            <a:endParaRPr lang="en-US" sz="1000" b="1" dirty="0" smtClean="0"/>
          </a:p>
          <a:p>
            <a:endParaRPr lang="en-US" sz="1000" b="1" dirty="0"/>
          </a:p>
          <a:p>
            <a:r>
              <a:rPr lang="en-US" sz="1000" b="1" dirty="0" smtClean="0"/>
              <a:t>A: Ok. Great. Actually</a:t>
            </a:r>
            <a:r>
              <a:rPr lang="en-US" sz="1000" b="1" dirty="0"/>
              <a:t>, we have a generic version as well. Would you like to try that instead?</a:t>
            </a:r>
            <a:endParaRPr lang="en-US" sz="1000" b="1" dirty="0"/>
          </a:p>
          <a:p>
            <a:endParaRPr lang="en-US" sz="1000" b="1" dirty="0"/>
          </a:p>
          <a:p>
            <a:r>
              <a:rPr lang="en-US" sz="1000" b="1" dirty="0"/>
              <a:t>B: What does “generic version” mean? </a:t>
            </a:r>
            <a:endParaRPr lang="en-US" sz="1000" b="1" dirty="0"/>
          </a:p>
          <a:p>
            <a:endParaRPr lang="en-US" sz="1000" b="1" dirty="0"/>
          </a:p>
          <a:p>
            <a:r>
              <a:rPr lang="en-US" sz="1000" b="1" dirty="0"/>
              <a:t>A: A generic medication is a medication with the same active ingredients and effects as a brand-name medicine but it has different additives and is also usually cheaper.</a:t>
            </a:r>
            <a:endParaRPr lang="en-US" sz="1000" b="1" dirty="0"/>
          </a:p>
          <a:p>
            <a:endParaRPr lang="en-US" sz="1000" b="1" dirty="0"/>
          </a:p>
          <a:p>
            <a:r>
              <a:rPr lang="en-US" sz="1000" b="1" dirty="0"/>
              <a:t>B: Is it safe?</a:t>
            </a:r>
            <a:endParaRPr lang="en-US" sz="1000" b="1" dirty="0"/>
          </a:p>
          <a:p>
            <a:endParaRPr lang="en-US" sz="1000" b="1" dirty="0"/>
          </a:p>
          <a:p>
            <a:r>
              <a:rPr lang="en-US" sz="1000" b="1" dirty="0"/>
              <a:t>A: Yes. Generic medications are all government approved for human consumption.</a:t>
            </a:r>
            <a:endParaRPr lang="en-US" sz="1000" b="1" dirty="0"/>
          </a:p>
          <a:p>
            <a:endParaRPr lang="en-US" sz="1000" b="1" dirty="0"/>
          </a:p>
          <a:p>
            <a:r>
              <a:rPr lang="en-US" sz="1000" b="1" dirty="0"/>
              <a:t>B: Ok. Do I have to change </a:t>
            </a:r>
            <a:r>
              <a:rPr lang="en-US" sz="1000" b="1" dirty="0" smtClean="0"/>
              <a:t>anything on my paperwork?</a:t>
            </a:r>
            <a:endParaRPr lang="en-US" sz="1000" b="1" dirty="0" smtClean="0"/>
          </a:p>
          <a:p>
            <a:endParaRPr lang="en-US" sz="1000" b="1" dirty="0"/>
          </a:p>
          <a:p>
            <a:r>
              <a:rPr lang="en-US" sz="1000" b="1" dirty="0"/>
              <a:t>A: No. That’s ok. We can do the paperwork for that. If you don’t like the generic medication after you try it the first time, you can always go back to the brand-name medication next time.</a:t>
            </a:r>
            <a:endParaRPr lang="en-US" sz="1000" b="1" dirty="0"/>
          </a:p>
          <a:p>
            <a:endParaRPr lang="en-US" sz="1000" b="1" dirty="0" smtClean="0"/>
          </a:p>
          <a:p>
            <a:r>
              <a:rPr lang="en-US" sz="1000" b="1" dirty="0" smtClean="0"/>
              <a:t>B: Alright. Sounds good. Thank you.</a:t>
            </a:r>
            <a:endParaRPr lang="en-US" sz="1000" b="1" dirty="0"/>
          </a:p>
          <a:p>
            <a:endParaRPr lang="en-US" sz="1000" b="1" dirty="0"/>
          </a:p>
          <a:p>
            <a:r>
              <a:rPr lang="en-US" sz="1000" b="1" dirty="0" smtClean="0"/>
              <a:t>A: You’re welcome. </a:t>
            </a:r>
            <a:r>
              <a:rPr lang="en-US" sz="1000" b="1" dirty="0"/>
              <a:t>Please have a seat and wait </a:t>
            </a:r>
            <a:r>
              <a:rPr lang="en-US" sz="1000" b="1" dirty="0" smtClean="0"/>
              <a:t>until </a:t>
            </a:r>
            <a:r>
              <a:rPr lang="en-US" sz="1000" b="1" dirty="0"/>
              <a:t>your name is called.</a:t>
            </a:r>
            <a:endParaRPr lang="en-US" sz="1000" b="1" dirty="0"/>
          </a:p>
          <a:p>
            <a:endParaRPr lang="en-US" sz="1000" b="1" dirty="0"/>
          </a:p>
          <a:p>
            <a:r>
              <a:rPr lang="en-US" sz="1000" b="1" dirty="0"/>
              <a:t>B: Ok. Thank you</a:t>
            </a:r>
            <a:r>
              <a:rPr lang="en-US" sz="1000" b="1" dirty="0" smtClean="0"/>
              <a:t>.</a:t>
            </a:r>
            <a:endParaRPr lang="en-US" sz="1000" b="1" dirty="0" smtClean="0"/>
          </a:p>
          <a:p>
            <a:endParaRPr lang="en-US" sz="1000" b="1" dirty="0"/>
          </a:p>
          <a:p>
            <a:endParaRPr lang="en-US" sz="1000" b="1" dirty="0" smtClean="0"/>
          </a:p>
          <a:p>
            <a:endParaRPr lang="en-US" sz="1000" b="1" dirty="0"/>
          </a:p>
          <a:p>
            <a:endParaRPr lang="en-US" sz="1000" b="1" dirty="0"/>
          </a:p>
          <a:p>
            <a:endParaRPr lang="en-US" sz="1000" b="1" dirty="0"/>
          </a:p>
          <a:p>
            <a:endParaRPr lang="en-US" sz="1000" b="1" dirty="0"/>
          </a:p>
        </p:txBody>
      </p:sp>
      <p:sp>
        <p:nvSpPr>
          <p:cNvPr id="11" name="TextBox 10"/>
          <p:cNvSpPr txBox="1"/>
          <p:nvPr/>
        </p:nvSpPr>
        <p:spPr>
          <a:xfrm>
            <a:off x="6652484" y="1257299"/>
            <a:ext cx="5144414" cy="5288280"/>
          </a:xfrm>
          <a:prstGeom prst="rect">
            <a:avLst/>
          </a:prstGeom>
          <a:noFill/>
        </p:spPr>
        <p:txBody>
          <a:bodyPr wrap="square" rtlCol="0">
            <a:spAutoFit/>
          </a:bodyPr>
          <a:lstStyle/>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A:おはようございます。/こんにちは。処方箋ありますか。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 </a:t>
            </a:r>
            <a:r>
              <a:rPr lang="en-US" altLang="en-US" sz="1100" dirty="0" err="1">
                <a:solidFill>
                  <a:srgbClr val="222222"/>
                </a:solidFill>
                <a:latin typeface="Arial" panose="020B0604020202020204" pitchFamily="34" charset="0"/>
                <a:cs typeface="Arial" panose="020B0604020202020204" pitchFamily="34" charset="0"/>
              </a:rPr>
              <a:t>おはようございます</a:t>
            </a:r>
            <a:r>
              <a:rPr lang="en-US" altLang="en-US" sz="1100" dirty="0">
                <a:solidFill>
                  <a:srgbClr val="222222"/>
                </a:solidFill>
                <a:latin typeface="Arial" panose="020B0604020202020204" pitchFamily="34" charset="0"/>
                <a:cs typeface="Arial" panose="020B0604020202020204" pitchFamily="34" charset="0"/>
              </a:rPr>
              <a:t>。/</a:t>
            </a:r>
            <a:r>
              <a:rPr lang="en-US" altLang="en-US" sz="1100" dirty="0" err="1">
                <a:solidFill>
                  <a:srgbClr val="222222"/>
                </a:solidFill>
                <a:latin typeface="Arial" panose="020B0604020202020204" pitchFamily="34" charset="0"/>
                <a:cs typeface="Arial" panose="020B0604020202020204" pitchFamily="34" charset="0"/>
              </a:rPr>
              <a:t>こんにちは。はい。あります</a:t>
            </a:r>
            <a:r>
              <a:rPr lang="en-US" altLang="en-US" sz="1100" dirty="0">
                <a:solidFill>
                  <a:srgbClr val="222222"/>
                </a:solidFill>
                <a:latin typeface="Arial" panose="020B0604020202020204" pitchFamily="34" charset="0"/>
                <a:cs typeface="Arial" panose="020B0604020202020204" pitchFamily="34" charset="0"/>
              </a:rPr>
              <a:t>。</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A:お預かりします。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B:はい。どうぞ。</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A:ありがとうございます。ここに来られるの初めてですか。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B:はい。そうです。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A:それでは、お薬は安全に飲んでいただくためにこちらにご記入お願いします。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B:記入しました。</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A:ありがとうございます。ジェネリック医薬品もございますがご希望されますか?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B:ジェネリック医薬品ってなんですか。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A:ジェネリック医薬品は先発医薬品と有効成分が同じで効果は同じですが添加物が違います。お値段のほうは安くなります。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B:それは安全ですか?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A:はい。ジェネリック医薬品は、厚生労働省から認可されています。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B:わかりました。何か書類などを書かなければいけませんか?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A:いいえ大丈夫です。こちらで</a:t>
            </a:r>
            <a:r>
              <a:rPr lang="ja-JP" altLang="en-US" sz="1100" dirty="0">
                <a:solidFill>
                  <a:srgbClr val="222222"/>
                </a:solidFill>
                <a:latin typeface="Arial" panose="020B0604020202020204" pitchFamily="34" charset="0"/>
                <a:cs typeface="Arial" panose="020B0604020202020204" pitchFamily="34" charset="0"/>
              </a:rPr>
              <a:t>変更でき</a:t>
            </a:r>
            <a:r>
              <a:rPr lang="en-US" altLang="en-US" sz="1100" dirty="0">
                <a:solidFill>
                  <a:srgbClr val="222222"/>
                </a:solidFill>
                <a:latin typeface="Arial" panose="020B0604020202020204" pitchFamily="34" charset="0"/>
                <a:cs typeface="Arial" panose="020B0604020202020204" pitchFamily="34" charset="0"/>
              </a:rPr>
              <a:t>ますので。もしジェネリック医薬品が合わなければ、次回、先発医薬品に</a:t>
            </a:r>
            <a:r>
              <a:rPr lang="ja-JP" altLang="en-US" sz="1100" dirty="0">
                <a:solidFill>
                  <a:srgbClr val="222222"/>
                </a:solidFill>
                <a:latin typeface="Arial" panose="020B0604020202020204" pitchFamily="34" charset="0"/>
                <a:cs typeface="Arial" panose="020B0604020202020204" pitchFamily="34" charset="0"/>
              </a:rPr>
              <a:t>変更する</a:t>
            </a:r>
            <a:r>
              <a:rPr lang="en-US" altLang="en-US" sz="1100" dirty="0">
                <a:solidFill>
                  <a:srgbClr val="222222"/>
                </a:solidFill>
                <a:latin typeface="Arial" panose="020B0604020202020204" pitchFamily="34" charset="0"/>
                <a:cs typeface="Arial" panose="020B0604020202020204" pitchFamily="34" charset="0"/>
              </a:rPr>
              <a:t>こともできます。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B:わかりました。</a:t>
            </a:r>
            <a:r>
              <a:rPr lang="ja-JP" altLang="en-US" sz="1100" dirty="0">
                <a:solidFill>
                  <a:srgbClr val="222222"/>
                </a:solidFill>
                <a:latin typeface="Arial" panose="020B0604020202020204" pitchFamily="34" charset="0"/>
                <a:cs typeface="Arial" panose="020B0604020202020204" pitchFamily="34" charset="0"/>
              </a:rPr>
              <a:t>ありがとうございます。</a:t>
            </a:r>
            <a:endParaRPr lang="ja-JP" altLang="en-US" sz="1100" dirty="0">
              <a:solidFill>
                <a:srgbClr val="222222"/>
              </a:solidFill>
              <a:latin typeface="Arial" panose="020B0604020202020204" pitchFamily="34" charset="0"/>
              <a:cs typeface="Arial" panose="020B0604020202020204" pitchFamily="34" charset="0"/>
            </a:endParaRPr>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A:それでは、名前が呼ばれるまでおかけになって少々待ちください。</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B:わかりました。</a:t>
            </a:r>
            <a:endParaRPr lang="en-US" altLang="en-US" sz="1100" dirty="0">
              <a:latin typeface="Arial" panose="020B0604020202020204" pitchFamily="34" charset="0"/>
            </a:endParaRPr>
          </a:p>
          <a:p>
            <a:endParaRPr lang="en-US"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1"/>
          <a:stretch>
            <a:fillRect/>
          </a:stretch>
        </p:blipFill>
        <p:spPr>
          <a:xfrm>
            <a:off x="552127" y="138408"/>
            <a:ext cx="3269829" cy="1883823"/>
          </a:xfrm>
          <a:prstGeom prst="rect">
            <a:avLst/>
          </a:prstGeom>
        </p:spPr>
      </p:pic>
      <p:pic>
        <p:nvPicPr>
          <p:cNvPr id="7" name="図 6"/>
          <p:cNvPicPr>
            <a:picLocks noChangeAspect="1"/>
          </p:cNvPicPr>
          <p:nvPr/>
        </p:nvPicPr>
        <p:blipFill>
          <a:blip r:embed="rId2"/>
          <a:stretch>
            <a:fillRect/>
          </a:stretch>
        </p:blipFill>
        <p:spPr>
          <a:xfrm>
            <a:off x="6898354" y="386862"/>
            <a:ext cx="4863726" cy="2923260"/>
          </a:xfrm>
          <a:prstGeom prst="rect">
            <a:avLst/>
          </a:prstGeom>
        </p:spPr>
      </p:pic>
      <p:pic>
        <p:nvPicPr>
          <p:cNvPr id="5" name="図 4"/>
          <p:cNvPicPr>
            <a:picLocks noChangeAspect="1"/>
          </p:cNvPicPr>
          <p:nvPr/>
        </p:nvPicPr>
        <p:blipFill>
          <a:blip r:embed="rId3"/>
          <a:stretch>
            <a:fillRect/>
          </a:stretch>
        </p:blipFill>
        <p:spPr>
          <a:xfrm>
            <a:off x="4015386" y="509954"/>
            <a:ext cx="3192711" cy="1512277"/>
          </a:xfrm>
          <a:prstGeom prst="rect">
            <a:avLst/>
          </a:prstGeom>
        </p:spPr>
      </p:pic>
      <p:sp>
        <p:nvSpPr>
          <p:cNvPr id="8" name="テキスト ボックス 7"/>
          <p:cNvSpPr txBox="1"/>
          <p:nvPr/>
        </p:nvSpPr>
        <p:spPr>
          <a:xfrm>
            <a:off x="5533274" y="2142956"/>
            <a:ext cx="1915128" cy="507831"/>
          </a:xfrm>
          <a:prstGeom prst="rect">
            <a:avLst/>
          </a:prstGeom>
          <a:noFill/>
        </p:spPr>
        <p:txBody>
          <a:bodyPr wrap="square" rtlCol="0">
            <a:spAutoFit/>
          </a:bodyPr>
          <a:lstStyle/>
          <a:p>
            <a:r>
              <a:rPr lang="en-US" sz="900" dirty="0" smtClean="0"/>
              <a:t>It is ok to not write the   </a:t>
            </a:r>
            <a:endParaRPr lang="en-US" sz="900" dirty="0" smtClean="0"/>
          </a:p>
          <a:p>
            <a:r>
              <a:rPr lang="en-US" sz="900" dirty="0" smtClean="0"/>
              <a:t>Insurance number or symbol</a:t>
            </a:r>
            <a:r>
              <a:rPr lang="en-US" dirty="0" smtClean="0"/>
              <a:t>.</a:t>
            </a:r>
            <a:endParaRPr lang="en-US" dirty="0"/>
          </a:p>
        </p:txBody>
      </p:sp>
      <p:sp>
        <p:nvSpPr>
          <p:cNvPr id="10" name="円形吹き出し 9"/>
          <p:cNvSpPr/>
          <p:nvPr/>
        </p:nvSpPr>
        <p:spPr>
          <a:xfrm rot="10800000">
            <a:off x="5214119" y="2055343"/>
            <a:ext cx="1957231" cy="723025"/>
          </a:xfrm>
          <a:prstGeom prst="wedgeEllipseCallout">
            <a:avLst>
              <a:gd name="adj1" fmla="val -56029"/>
              <a:gd name="adj2" fmla="val 5982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テキスト ボックス 10"/>
          <p:cNvSpPr txBox="1"/>
          <p:nvPr/>
        </p:nvSpPr>
        <p:spPr>
          <a:xfrm>
            <a:off x="475223" y="2147439"/>
            <a:ext cx="3896781" cy="461665"/>
          </a:xfrm>
          <a:prstGeom prst="rect">
            <a:avLst/>
          </a:prstGeom>
          <a:noFill/>
        </p:spPr>
        <p:txBody>
          <a:bodyPr wrap="square" rtlCol="0">
            <a:spAutoFit/>
          </a:bodyPr>
          <a:lstStyle/>
          <a:p>
            <a:r>
              <a:rPr lang="en-US" sz="2400" u="sng" dirty="0" smtClean="0"/>
              <a:t>ID______</a:t>
            </a:r>
            <a:r>
              <a:rPr lang="en-US" sz="2400" dirty="0" smtClean="0"/>
              <a:t> </a:t>
            </a:r>
            <a:r>
              <a:rPr lang="ja-JP" altLang="en-US" sz="2400" dirty="0" smtClean="0"/>
              <a:t>国社　生自費地　</a:t>
            </a:r>
            <a:endParaRPr lang="en-US" sz="2400" u="sng" dirty="0"/>
          </a:p>
        </p:txBody>
      </p:sp>
      <p:cxnSp>
        <p:nvCxnSpPr>
          <p:cNvPr id="13" name="直線コネクタ 12"/>
          <p:cNvCxnSpPr/>
          <p:nvPr/>
        </p:nvCxnSpPr>
        <p:spPr>
          <a:xfrm>
            <a:off x="385354" y="2778368"/>
            <a:ext cx="514792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正方形/長方形 13"/>
          <p:cNvSpPr/>
          <p:nvPr/>
        </p:nvSpPr>
        <p:spPr>
          <a:xfrm>
            <a:off x="300350" y="2811479"/>
            <a:ext cx="6096000" cy="677108"/>
          </a:xfrm>
          <a:prstGeom prst="rect">
            <a:avLst/>
          </a:prstGeom>
        </p:spPr>
        <p:txBody>
          <a:bodyPr>
            <a:spAutoFit/>
          </a:bodyPr>
          <a:lstStyle/>
          <a:p>
            <a:r>
              <a:rPr lang="ja-JP" altLang="en-US" sz="1000" dirty="0"/>
              <a:t>●</a:t>
            </a:r>
            <a:r>
              <a:rPr lang="en-US" altLang="ja-JP" sz="1000" b="1" dirty="0"/>
              <a:t>This form is for patients who have come to this pharmacy with a prescription for the first time. </a:t>
            </a:r>
            <a:endParaRPr lang="en-US" altLang="ja-JP" sz="1000" b="1" dirty="0" smtClean="0"/>
          </a:p>
          <a:p>
            <a:r>
              <a:rPr lang="en-US" altLang="ja-JP" sz="1000" b="1" dirty="0" smtClean="0"/>
              <a:t>So </a:t>
            </a:r>
            <a:r>
              <a:rPr lang="en-US" altLang="ja-JP" sz="1000" b="1" dirty="0"/>
              <a:t>that you can take your medication safely please answer the following simple questions.</a:t>
            </a:r>
            <a:endParaRPr lang="en-US" altLang="ja-JP" sz="1000" b="1" dirty="0"/>
          </a:p>
          <a:p>
            <a:endParaRPr lang="en-US" dirty="0"/>
          </a:p>
        </p:txBody>
      </p:sp>
      <p:cxnSp>
        <p:nvCxnSpPr>
          <p:cNvPr id="16" name="直線コネクタ 15"/>
          <p:cNvCxnSpPr/>
          <p:nvPr/>
        </p:nvCxnSpPr>
        <p:spPr>
          <a:xfrm>
            <a:off x="385354" y="3304259"/>
            <a:ext cx="5147921" cy="586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正方形/長方形 18"/>
          <p:cNvSpPr/>
          <p:nvPr/>
        </p:nvSpPr>
        <p:spPr>
          <a:xfrm>
            <a:off x="300350" y="3422816"/>
            <a:ext cx="6096000" cy="553998"/>
          </a:xfrm>
          <a:prstGeom prst="rect">
            <a:avLst/>
          </a:prstGeom>
        </p:spPr>
        <p:txBody>
          <a:bodyPr>
            <a:spAutoFit/>
          </a:bodyPr>
          <a:lstStyle/>
          <a:p>
            <a:r>
              <a:rPr lang="ja-JP" altLang="en-US" sz="1000" b="1" dirty="0"/>
              <a:t>① </a:t>
            </a:r>
            <a:r>
              <a:rPr lang="en-US" altLang="ja-JP" sz="1000" b="1" dirty="0"/>
              <a:t>This medication may have an effect on your daily life so please circle any items below that apply. </a:t>
            </a:r>
            <a:r>
              <a:rPr lang="en-US" altLang="ja-JP" sz="1000" b="1" dirty="0" smtClean="0"/>
              <a:t>Do </a:t>
            </a:r>
            <a:r>
              <a:rPr lang="en-US" altLang="ja-JP" sz="1000" b="1" dirty="0"/>
              <a:t>you:</a:t>
            </a:r>
            <a:endParaRPr lang="en-US" altLang="ja-JP" sz="1000" b="1" dirty="0"/>
          </a:p>
          <a:p>
            <a:pPr marL="228600" indent="-228600">
              <a:buAutoNum type="arabicPeriod"/>
            </a:pPr>
            <a:r>
              <a:rPr lang="en-US" sz="1000" b="1" dirty="0" smtClean="0"/>
              <a:t>Drive </a:t>
            </a:r>
            <a:r>
              <a:rPr lang="en-US" sz="1000" b="1" dirty="0"/>
              <a:t>a car? 2. Use a computer? 3.Work high off the ground? 4. Work the night shift? 5. Operate machinery</a:t>
            </a:r>
            <a:r>
              <a:rPr lang="en-US" sz="1000" b="1" dirty="0" smtClean="0"/>
              <a:t>? </a:t>
            </a:r>
            <a:r>
              <a:rPr lang="en-US" sz="1000" b="1" dirty="0"/>
              <a:t>6. Work outdoors? </a:t>
            </a:r>
            <a:r>
              <a:rPr lang="en-US" sz="1000" b="1" dirty="0" smtClean="0"/>
              <a:t>7. Do manual labor?</a:t>
            </a:r>
            <a:r>
              <a:rPr lang="ja-JP" altLang="en-US" sz="1000" b="1" dirty="0">
                <a:solidFill>
                  <a:srgbClr val="FF0000"/>
                </a:solidFill>
              </a:rPr>
              <a:t>　</a:t>
            </a:r>
            <a:r>
              <a:rPr lang="en-US" altLang="ja-JP" sz="1000" b="1" dirty="0"/>
              <a:t>8.  N/A</a:t>
            </a:r>
            <a:endParaRPr lang="en-US" sz="1000" b="1" dirty="0"/>
          </a:p>
        </p:txBody>
      </p:sp>
      <p:sp>
        <p:nvSpPr>
          <p:cNvPr id="21" name="正方形/長方形 20"/>
          <p:cNvSpPr/>
          <p:nvPr/>
        </p:nvSpPr>
        <p:spPr>
          <a:xfrm>
            <a:off x="300350" y="3948833"/>
            <a:ext cx="6096000" cy="615553"/>
          </a:xfrm>
          <a:prstGeom prst="rect">
            <a:avLst/>
          </a:prstGeom>
        </p:spPr>
        <p:txBody>
          <a:bodyPr>
            <a:spAutoFit/>
          </a:bodyPr>
          <a:lstStyle/>
          <a:p>
            <a:r>
              <a:rPr lang="ja-JP" altLang="en-US" sz="1000" b="1" dirty="0" smtClean="0"/>
              <a:t>② </a:t>
            </a:r>
            <a:r>
              <a:rPr lang="en-US" altLang="ja-JP" sz="1000" b="1" dirty="0" smtClean="0"/>
              <a:t>Circle any items below that apply to your physical constitution</a:t>
            </a:r>
            <a:r>
              <a:rPr lang="en-US" altLang="ja-JP" dirty="0" smtClean="0"/>
              <a:t>.</a:t>
            </a:r>
            <a:endParaRPr lang="en-US" altLang="ja-JP" dirty="0" smtClean="0"/>
          </a:p>
          <a:p>
            <a:endParaRPr lang="en-US" sz="1600" dirty="0"/>
          </a:p>
        </p:txBody>
      </p:sp>
      <p:sp>
        <p:nvSpPr>
          <p:cNvPr id="22" name="正方形/長方形 21"/>
          <p:cNvSpPr/>
          <p:nvPr/>
        </p:nvSpPr>
        <p:spPr>
          <a:xfrm>
            <a:off x="300350" y="4237005"/>
            <a:ext cx="6096000" cy="400110"/>
          </a:xfrm>
          <a:prstGeom prst="rect">
            <a:avLst/>
          </a:prstGeom>
        </p:spPr>
        <p:txBody>
          <a:bodyPr>
            <a:spAutoFit/>
          </a:bodyPr>
          <a:lstStyle/>
          <a:p>
            <a:r>
              <a:rPr lang="en-US" sz="900" b="1" dirty="0"/>
              <a:t>1. </a:t>
            </a:r>
            <a:r>
              <a:rPr lang="en-US" sz="1000" b="1" dirty="0"/>
              <a:t>indigestion   2. insomnia   3. easily constipated   4.commonly have diarrhea </a:t>
            </a:r>
            <a:endParaRPr lang="en-US" sz="1000" b="1" dirty="0"/>
          </a:p>
          <a:p>
            <a:r>
              <a:rPr lang="en-US" sz="1000" b="1" dirty="0"/>
              <a:t>5.sensitivity to cold   6. nasal inflammation   7. asthma   8. commonly have rashes</a:t>
            </a:r>
            <a:endParaRPr lang="en-US" sz="1000" b="1" dirty="0"/>
          </a:p>
        </p:txBody>
      </p:sp>
      <p:sp>
        <p:nvSpPr>
          <p:cNvPr id="23" name="正方形/長方形 22"/>
          <p:cNvSpPr/>
          <p:nvPr/>
        </p:nvSpPr>
        <p:spPr>
          <a:xfrm>
            <a:off x="300350" y="4720287"/>
            <a:ext cx="6096000" cy="784830"/>
          </a:xfrm>
          <a:prstGeom prst="rect">
            <a:avLst/>
          </a:prstGeom>
        </p:spPr>
        <p:txBody>
          <a:bodyPr>
            <a:spAutoFit/>
          </a:bodyPr>
          <a:lstStyle/>
          <a:p>
            <a:r>
              <a:rPr lang="ja-JP" altLang="en-US" sz="900" b="1" dirty="0"/>
              <a:t>③</a:t>
            </a:r>
            <a:r>
              <a:rPr lang="en-US" altLang="ja-JP" sz="900" b="1" dirty="0"/>
              <a:t>Are you currently a patient at another hospital</a:t>
            </a:r>
            <a:r>
              <a:rPr lang="en-US" altLang="ja-JP" sz="900" b="1" dirty="0" smtClean="0"/>
              <a:t>?</a:t>
            </a:r>
            <a:endParaRPr lang="en-US" altLang="ja-JP" sz="900" b="1" dirty="0" smtClean="0"/>
          </a:p>
          <a:p>
            <a:endParaRPr lang="en-US" altLang="ja-JP" sz="900" b="1" dirty="0"/>
          </a:p>
          <a:p>
            <a:r>
              <a:rPr lang="en-US" sz="900" b="1" dirty="0" smtClean="0"/>
              <a:t>Yes</a:t>
            </a:r>
            <a:r>
              <a:rPr lang="ja-JP" altLang="en-US" sz="900" b="1" dirty="0"/>
              <a:t>・</a:t>
            </a:r>
            <a:r>
              <a:rPr lang="en-US" altLang="ja-JP" sz="900" b="1" dirty="0"/>
              <a:t>No (Which hospital and/or doctor?)</a:t>
            </a:r>
            <a:endParaRPr lang="en-US" altLang="ja-JP" sz="900" b="1" dirty="0"/>
          </a:p>
          <a:p>
            <a:endParaRPr lang="en-US" dirty="0"/>
          </a:p>
        </p:txBody>
      </p:sp>
      <p:sp>
        <p:nvSpPr>
          <p:cNvPr id="24" name="正方形/長方形 23"/>
          <p:cNvSpPr/>
          <p:nvPr/>
        </p:nvSpPr>
        <p:spPr>
          <a:xfrm>
            <a:off x="327821" y="5505117"/>
            <a:ext cx="6096000" cy="707886"/>
          </a:xfrm>
          <a:prstGeom prst="rect">
            <a:avLst/>
          </a:prstGeom>
        </p:spPr>
        <p:txBody>
          <a:bodyPr>
            <a:spAutoFit/>
          </a:bodyPr>
          <a:lstStyle/>
          <a:p>
            <a:r>
              <a:rPr lang="ja-JP" altLang="en-US" sz="1000" b="1" dirty="0"/>
              <a:t>④</a:t>
            </a:r>
            <a:r>
              <a:rPr lang="en-US" altLang="ja-JP" sz="1000" b="1" dirty="0"/>
              <a:t>Are you currently taking any other medication? (Depending on the type of medication there can be complications if mixed with another medication)</a:t>
            </a:r>
            <a:endParaRPr lang="en-US" altLang="ja-JP" sz="1000" b="1" dirty="0"/>
          </a:p>
          <a:p>
            <a:endParaRPr lang="en-US" sz="1000" b="1" dirty="0"/>
          </a:p>
          <a:p>
            <a:r>
              <a:rPr lang="en-US" sz="1000" b="1" dirty="0"/>
              <a:t>Yes </a:t>
            </a:r>
            <a:r>
              <a:rPr lang="ja-JP" altLang="en-US" sz="1000" b="1" dirty="0"/>
              <a:t>・ </a:t>
            </a:r>
            <a:r>
              <a:rPr lang="en-US" altLang="ja-JP" sz="1000" b="1" dirty="0" smtClean="0"/>
              <a:t>No</a:t>
            </a:r>
            <a:r>
              <a:rPr lang="ja-JP" altLang="en-US" sz="1000" b="1" dirty="0" smtClean="0"/>
              <a:t>　　</a:t>
            </a:r>
            <a:r>
              <a:rPr lang="en-US" altLang="ja-JP" sz="1000" b="1" dirty="0" smtClean="0"/>
              <a:t>(                                                        )</a:t>
            </a:r>
            <a:endParaRPr lang="en-US" sz="1000" b="1" dirty="0"/>
          </a:p>
        </p:txBody>
      </p:sp>
      <p:sp>
        <p:nvSpPr>
          <p:cNvPr id="25" name="正方形/長方形 24"/>
          <p:cNvSpPr/>
          <p:nvPr/>
        </p:nvSpPr>
        <p:spPr>
          <a:xfrm>
            <a:off x="6898354" y="3177436"/>
            <a:ext cx="6096000" cy="1323439"/>
          </a:xfrm>
          <a:prstGeom prst="rect">
            <a:avLst/>
          </a:prstGeom>
        </p:spPr>
        <p:txBody>
          <a:bodyPr>
            <a:spAutoFit/>
          </a:bodyPr>
          <a:lstStyle/>
          <a:p>
            <a:r>
              <a:rPr lang="ja-JP" altLang="en-US" sz="1000" b="1" dirty="0"/>
              <a:t>⑤</a:t>
            </a:r>
            <a:r>
              <a:rPr lang="en-US" altLang="ja-JP" sz="1000" b="1" dirty="0"/>
              <a:t>Have you ever experienced a rash or any other unusual symptoms from food or medication?</a:t>
            </a:r>
            <a:endParaRPr lang="en-US" altLang="ja-JP" sz="1000" b="1" dirty="0"/>
          </a:p>
          <a:p>
            <a:endParaRPr lang="en-US" sz="1000" b="1" dirty="0"/>
          </a:p>
          <a:p>
            <a:r>
              <a:rPr lang="en-US" sz="1000" b="1" dirty="0"/>
              <a:t>   </a:t>
            </a:r>
            <a:r>
              <a:rPr lang="ja-JP" altLang="en-US" sz="1000" b="1" dirty="0"/>
              <a:t>・</a:t>
            </a:r>
            <a:r>
              <a:rPr lang="en-US" sz="1000" b="1" dirty="0"/>
              <a:t>Yes</a:t>
            </a:r>
            <a:r>
              <a:rPr lang="ja-JP" altLang="en-US" sz="1000" b="1" dirty="0"/>
              <a:t>　　　</a:t>
            </a:r>
            <a:r>
              <a:rPr lang="en-US" altLang="ja-JP" sz="1000" b="1" dirty="0"/>
              <a:t>Medication (Name of medication                                                           )</a:t>
            </a:r>
            <a:endParaRPr lang="en-US" altLang="ja-JP" sz="1000" b="1" dirty="0"/>
          </a:p>
          <a:p>
            <a:r>
              <a:rPr lang="en-US" sz="1000" b="1" dirty="0"/>
              <a:t>                    Food            (Name of food                                                                       )</a:t>
            </a:r>
            <a:endParaRPr lang="en-US" sz="1000" b="1" dirty="0"/>
          </a:p>
          <a:p>
            <a:r>
              <a:rPr lang="en-US" sz="1000" b="1" dirty="0"/>
              <a:t>             What did you experience?</a:t>
            </a:r>
            <a:endParaRPr lang="en-US" sz="1000" b="1" dirty="0"/>
          </a:p>
          <a:p>
            <a:r>
              <a:rPr lang="en-US" sz="1000" b="1" dirty="0"/>
              <a:t>                1. rash 2. difficulty breathing  3. constipation 4. </a:t>
            </a:r>
            <a:r>
              <a:rPr lang="en-US" sz="1000" b="1" dirty="0" err="1"/>
              <a:t>diahrreah</a:t>
            </a:r>
            <a:r>
              <a:rPr lang="en-US" sz="1000" b="1" dirty="0"/>
              <a:t> 5. sleepiness</a:t>
            </a:r>
            <a:endParaRPr lang="en-US" sz="1000" b="1" dirty="0"/>
          </a:p>
          <a:p>
            <a:r>
              <a:rPr lang="en-US" sz="1000" b="1" dirty="0"/>
              <a:t>                6. headache 7.nausea 8. dry mouth 9.stomach pain</a:t>
            </a:r>
            <a:endParaRPr lang="en-US" sz="1000" b="1" dirty="0"/>
          </a:p>
          <a:p>
            <a:r>
              <a:rPr lang="en-US" sz="1000" b="1" dirty="0"/>
              <a:t>                10. Other (                                                                   )</a:t>
            </a:r>
            <a:endParaRPr lang="en-US" sz="1000" b="1" dirty="0"/>
          </a:p>
        </p:txBody>
      </p:sp>
      <p:sp>
        <p:nvSpPr>
          <p:cNvPr id="26" name="正方形/長方形 25"/>
          <p:cNvSpPr/>
          <p:nvPr/>
        </p:nvSpPr>
        <p:spPr>
          <a:xfrm>
            <a:off x="6898354" y="4526541"/>
            <a:ext cx="6096000" cy="369332"/>
          </a:xfrm>
          <a:prstGeom prst="rect">
            <a:avLst/>
          </a:prstGeom>
        </p:spPr>
        <p:txBody>
          <a:bodyPr>
            <a:spAutoFit/>
          </a:bodyPr>
          <a:lstStyle/>
          <a:p>
            <a:r>
              <a:rPr lang="ja-JP" altLang="en-US" sz="900" b="1" dirty="0"/>
              <a:t>⑥ </a:t>
            </a:r>
            <a:r>
              <a:rPr lang="en-US" altLang="ja-JP" sz="900" b="1" dirty="0"/>
              <a:t>What diseases have you had up to the present?</a:t>
            </a:r>
            <a:endParaRPr lang="en-US" altLang="ja-JP" sz="900" b="1" dirty="0"/>
          </a:p>
          <a:p>
            <a:r>
              <a:rPr lang="ja-JP" altLang="en-US" sz="900" dirty="0"/>
              <a:t>         （　　　　　　　　　　　　　　　　　　　　　　　　　　　　　　　　　　　　　　　　　　　）</a:t>
            </a:r>
            <a:endParaRPr lang="en-US" sz="900" dirty="0"/>
          </a:p>
        </p:txBody>
      </p:sp>
      <p:sp>
        <p:nvSpPr>
          <p:cNvPr id="27" name="正方形/長方形 26"/>
          <p:cNvSpPr/>
          <p:nvPr/>
        </p:nvSpPr>
        <p:spPr>
          <a:xfrm>
            <a:off x="6893904" y="4866481"/>
            <a:ext cx="6096000" cy="246221"/>
          </a:xfrm>
          <a:prstGeom prst="rect">
            <a:avLst/>
          </a:prstGeom>
        </p:spPr>
        <p:txBody>
          <a:bodyPr>
            <a:spAutoFit/>
          </a:bodyPr>
          <a:lstStyle/>
          <a:p>
            <a:r>
              <a:rPr lang="ja-JP" altLang="en-US" sz="1000" b="1" dirty="0"/>
              <a:t>⑦ </a:t>
            </a:r>
            <a:r>
              <a:rPr lang="en-US" altLang="ja-JP" sz="1000" b="1" dirty="0"/>
              <a:t>Do you drink alcohol?    </a:t>
            </a:r>
            <a:r>
              <a:rPr lang="ja-JP" altLang="en-US" sz="1000" b="1" dirty="0"/>
              <a:t>・</a:t>
            </a:r>
            <a:r>
              <a:rPr lang="en-US" altLang="ja-JP" sz="1000" b="1" dirty="0"/>
              <a:t>Yes: ( ____times per week)   </a:t>
            </a:r>
            <a:r>
              <a:rPr lang="ja-JP" altLang="en-US" sz="1000" b="1" dirty="0"/>
              <a:t>　　・</a:t>
            </a:r>
            <a:r>
              <a:rPr lang="en-US" altLang="ja-JP" sz="1000" b="1" dirty="0"/>
              <a:t>No</a:t>
            </a:r>
            <a:endParaRPr lang="en-US" sz="1000" b="1" dirty="0"/>
          </a:p>
        </p:txBody>
      </p:sp>
      <p:sp>
        <p:nvSpPr>
          <p:cNvPr id="28" name="正方形/長方形 27"/>
          <p:cNvSpPr/>
          <p:nvPr/>
        </p:nvSpPr>
        <p:spPr>
          <a:xfrm>
            <a:off x="6893904" y="5258896"/>
            <a:ext cx="6096000" cy="246221"/>
          </a:xfrm>
          <a:prstGeom prst="rect">
            <a:avLst/>
          </a:prstGeom>
        </p:spPr>
        <p:txBody>
          <a:bodyPr>
            <a:spAutoFit/>
          </a:bodyPr>
          <a:lstStyle/>
          <a:p>
            <a:r>
              <a:rPr lang="ja-JP" altLang="en-US" sz="1000" b="1" dirty="0"/>
              <a:t>⑧ </a:t>
            </a:r>
            <a:r>
              <a:rPr lang="en-US" altLang="ja-JP" sz="1000" b="1" dirty="0"/>
              <a:t>Do you smoke </a:t>
            </a:r>
            <a:r>
              <a:rPr lang="en-US" altLang="ja-JP" sz="1000" b="1" dirty="0" err="1"/>
              <a:t>tabacco</a:t>
            </a:r>
            <a:r>
              <a:rPr lang="en-US" altLang="ja-JP" sz="1000" b="1" dirty="0"/>
              <a:t>? (</a:t>
            </a:r>
            <a:r>
              <a:rPr lang="ja-JP" altLang="en-US" sz="1000" b="1" dirty="0"/>
              <a:t>・</a:t>
            </a:r>
            <a:r>
              <a:rPr lang="en-US" altLang="ja-JP" sz="1000" b="1" dirty="0"/>
              <a:t>Yes (How much per day? _____)   </a:t>
            </a:r>
            <a:r>
              <a:rPr lang="ja-JP" altLang="en-US" sz="1000" b="1" dirty="0"/>
              <a:t>・</a:t>
            </a:r>
            <a:r>
              <a:rPr lang="en-US" altLang="ja-JP" sz="1000" b="1" dirty="0"/>
              <a:t>No</a:t>
            </a:r>
            <a:endParaRPr lang="en-US" sz="1000" b="1" dirty="0"/>
          </a:p>
        </p:txBody>
      </p:sp>
      <p:sp>
        <p:nvSpPr>
          <p:cNvPr id="29" name="正方形/長方形 28"/>
          <p:cNvSpPr/>
          <p:nvPr/>
        </p:nvSpPr>
        <p:spPr>
          <a:xfrm>
            <a:off x="6893904" y="5651311"/>
            <a:ext cx="6096000" cy="246221"/>
          </a:xfrm>
          <a:prstGeom prst="rect">
            <a:avLst/>
          </a:prstGeom>
        </p:spPr>
        <p:txBody>
          <a:bodyPr>
            <a:spAutoFit/>
          </a:bodyPr>
          <a:lstStyle/>
          <a:p>
            <a:r>
              <a:rPr lang="ja-JP" altLang="en-US" sz="1000" b="1" dirty="0"/>
              <a:t>⑨ </a:t>
            </a:r>
            <a:r>
              <a:rPr lang="en-US" altLang="ja-JP" sz="1000" b="1" dirty="0"/>
              <a:t>Are you currently pregnant or breastfeeding? ( pregnant</a:t>
            </a:r>
            <a:r>
              <a:rPr lang="ja-JP" altLang="en-US" sz="1000" b="1" dirty="0"/>
              <a:t>　・　 </a:t>
            </a:r>
            <a:r>
              <a:rPr lang="en-US" altLang="ja-JP" sz="1000" b="1" dirty="0"/>
              <a:t>breastfeeding</a:t>
            </a:r>
            <a:r>
              <a:rPr lang="ja-JP" altLang="en-US" sz="1000" b="1" dirty="0"/>
              <a:t>　・　</a:t>
            </a:r>
            <a:r>
              <a:rPr lang="en-US" altLang="ja-JP" sz="1000" b="1" dirty="0"/>
              <a:t>no)</a:t>
            </a:r>
            <a:endParaRPr lang="en-US" sz="1000" b="1" dirty="0"/>
          </a:p>
        </p:txBody>
      </p:sp>
      <p:sp>
        <p:nvSpPr>
          <p:cNvPr id="30" name="正方形/長方形 29"/>
          <p:cNvSpPr/>
          <p:nvPr/>
        </p:nvSpPr>
        <p:spPr>
          <a:xfrm>
            <a:off x="6893904" y="6043726"/>
            <a:ext cx="5143198" cy="553998"/>
          </a:xfrm>
          <a:prstGeom prst="rect">
            <a:avLst/>
          </a:prstGeom>
        </p:spPr>
        <p:txBody>
          <a:bodyPr wrap="square">
            <a:spAutoFit/>
          </a:bodyPr>
          <a:lstStyle/>
          <a:p>
            <a:r>
              <a:rPr lang="ja-JP" altLang="en-US" sz="1000" b="1" dirty="0"/>
              <a:t>⑩ </a:t>
            </a:r>
            <a:r>
              <a:rPr lang="en-US" altLang="ja-JP" sz="1000" b="1" dirty="0"/>
              <a:t>If you have any questions or things you’d like to know or discuss or if you would prefer a generic medication or anything else, please write in the space below</a:t>
            </a:r>
            <a:r>
              <a:rPr lang="en-US" altLang="ja-JP" sz="1000" b="1" dirty="0" smtClean="0"/>
              <a:t>.</a:t>
            </a:r>
            <a:endParaRPr lang="en-US" altLang="ja-JP" sz="1000" b="1" dirty="0" smtClean="0"/>
          </a:p>
          <a:p>
            <a:r>
              <a:rPr lang="en-US" sz="1000" b="1" dirty="0" smtClean="0"/>
              <a:t>(                                                                                                                                             )</a:t>
            </a:r>
            <a:endParaRPr lang="en-US" sz="10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500"/>
                                        <p:tgtEl>
                                          <p:spTgt spid="2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animEffect transition="in" filter="fade">
                                      <p:cBhvr>
                                        <p:cTn id="61" dur="500"/>
                                        <p:tgtEl>
                                          <p:spTgt spid="2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P spid="11" grpId="0"/>
      <p:bldP spid="14" grpId="0"/>
      <p:bldP spid="19" grpId="0"/>
      <p:bldP spid="21" grpId="0"/>
      <p:bldP spid="22" grpId="0"/>
      <p:bldP spid="23" grpId="0"/>
      <p:bldP spid="24" grpId="0"/>
      <p:bldP spid="25" grpId="0"/>
      <p:bldP spid="26" grpId="0"/>
      <p:bldP spid="27" grpId="0"/>
      <p:bldP spid="28" grpId="0"/>
      <p:bldP spid="29" grpId="0"/>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67945"/>
            <a:ext cx="10515600" cy="1325563"/>
          </a:xfrm>
        </p:spPr>
        <p:txBody>
          <a:bodyPr>
            <a:normAutofit/>
          </a:bodyPr>
          <a:lstStyle/>
          <a:p>
            <a:pPr algn="ctr"/>
            <a:r>
              <a:rPr lang="en-US" altLang="ja-JP" sz="2800" b="1" dirty="0"/>
              <a:t>Receiving Customers </a:t>
            </a:r>
            <a:r>
              <a:rPr lang="en-US" altLang="ja-JP" sz="2800" b="1" dirty="0" smtClean="0"/>
              <a:t>For Over The Counter Medication 1</a:t>
            </a:r>
            <a:r>
              <a:rPr lang="ja-JP" altLang="en-US" sz="2800" b="1" dirty="0"/>
              <a:t>　　　　　　　　　　　　　　　　　　　　　　　　　　</a:t>
            </a:r>
            <a:r>
              <a:rPr lang="ja-JP" altLang="en-US" sz="2800" dirty="0"/>
              <a:t>（お客さんのやりとり）</a:t>
            </a:r>
            <a:endParaRPr lang="en-US" sz="2800" dirty="0"/>
          </a:p>
        </p:txBody>
      </p:sp>
      <p:sp>
        <p:nvSpPr>
          <p:cNvPr id="4" name="Rectangle 3"/>
          <p:cNvSpPr/>
          <p:nvPr/>
        </p:nvSpPr>
        <p:spPr>
          <a:xfrm>
            <a:off x="247650" y="1475880"/>
            <a:ext cx="6096000" cy="5120640"/>
          </a:xfrm>
          <a:prstGeom prst="rect">
            <a:avLst/>
          </a:prstGeom>
        </p:spPr>
        <p:txBody>
          <a:bodyPr>
            <a:spAutoFit/>
          </a:bodyPr>
          <a:lstStyle/>
          <a:p>
            <a:pPr>
              <a:lnSpc>
                <a:spcPct val="150000"/>
              </a:lnSpc>
            </a:pPr>
            <a:r>
              <a:rPr lang="en-US" sz="1100" b="1" dirty="0"/>
              <a:t>A</a:t>
            </a:r>
            <a:r>
              <a:rPr lang="en-US" sz="1100" dirty="0"/>
              <a:t>: Good morning/afternoon. Can I help you</a:t>
            </a:r>
            <a:r>
              <a:rPr lang="en-US" sz="1100" dirty="0" smtClean="0"/>
              <a:t>?</a:t>
            </a:r>
            <a:endParaRPr lang="en-US" sz="1100" dirty="0"/>
          </a:p>
          <a:p>
            <a:pPr>
              <a:lnSpc>
                <a:spcPct val="150000"/>
              </a:lnSpc>
            </a:pPr>
            <a:r>
              <a:rPr lang="en-US" sz="1100" b="1" dirty="0"/>
              <a:t>B</a:t>
            </a:r>
            <a:r>
              <a:rPr lang="en-US" sz="1100" dirty="0"/>
              <a:t>: Hello. </a:t>
            </a:r>
            <a:r>
              <a:rPr lang="en-US" sz="1100" dirty="0" smtClean="0"/>
              <a:t>Yes, I have a bit of a headache. Do you have any kind of over the counter pain killer?</a:t>
            </a:r>
            <a:endParaRPr lang="en-US" sz="1100" dirty="0"/>
          </a:p>
          <a:p>
            <a:pPr>
              <a:lnSpc>
                <a:spcPct val="150000"/>
              </a:lnSpc>
            </a:pPr>
            <a:r>
              <a:rPr lang="en-US" sz="1100" b="1" dirty="0"/>
              <a:t>A</a:t>
            </a:r>
            <a:r>
              <a:rPr lang="en-US" sz="1100" b="1" dirty="0" smtClean="0"/>
              <a:t>: </a:t>
            </a:r>
            <a:r>
              <a:rPr lang="en-US" sz="1100" dirty="0" smtClean="0"/>
              <a:t>Yes, we do. Do you have any allergies or chronic health issues?</a:t>
            </a:r>
            <a:endParaRPr lang="en-US" sz="1100" dirty="0" smtClean="0"/>
          </a:p>
          <a:p>
            <a:pPr>
              <a:lnSpc>
                <a:spcPct val="150000"/>
              </a:lnSpc>
            </a:pPr>
            <a:r>
              <a:rPr lang="en-US" sz="1100" b="1" dirty="0" smtClean="0"/>
              <a:t>B: </a:t>
            </a:r>
            <a:r>
              <a:rPr lang="en-US" sz="1100" dirty="0" smtClean="0"/>
              <a:t>No, I don’t.</a:t>
            </a:r>
            <a:endParaRPr lang="en-US" sz="1100" dirty="0"/>
          </a:p>
          <a:p>
            <a:pPr>
              <a:lnSpc>
                <a:spcPct val="150000"/>
              </a:lnSpc>
            </a:pPr>
            <a:r>
              <a:rPr lang="en-US" sz="1100" b="1" dirty="0" smtClean="0"/>
              <a:t>A: </a:t>
            </a:r>
            <a:r>
              <a:rPr lang="en-US" sz="1100" dirty="0" smtClean="0"/>
              <a:t>Are you taking any other medications or supplements?</a:t>
            </a:r>
            <a:endParaRPr lang="en-US" sz="1100" dirty="0"/>
          </a:p>
          <a:p>
            <a:pPr>
              <a:lnSpc>
                <a:spcPct val="150000"/>
              </a:lnSpc>
            </a:pPr>
            <a:r>
              <a:rPr lang="en-US" sz="1100" b="1" dirty="0" smtClean="0"/>
              <a:t>B: </a:t>
            </a:r>
            <a:r>
              <a:rPr lang="en-US" sz="1100" dirty="0" smtClean="0"/>
              <a:t>No, I’m not.</a:t>
            </a:r>
            <a:endParaRPr lang="en-US" sz="1100" dirty="0"/>
          </a:p>
          <a:p>
            <a:pPr>
              <a:lnSpc>
                <a:spcPct val="150000"/>
              </a:lnSpc>
            </a:pPr>
            <a:r>
              <a:rPr lang="en-US" sz="1100" b="1" dirty="0" smtClean="0"/>
              <a:t>A: </a:t>
            </a:r>
            <a:r>
              <a:rPr lang="en-US" sz="1100" dirty="0" smtClean="0"/>
              <a:t>(Are you pregnant or nursing?)</a:t>
            </a:r>
            <a:endParaRPr lang="en-US" sz="1100" dirty="0"/>
          </a:p>
          <a:p>
            <a:pPr>
              <a:lnSpc>
                <a:spcPct val="150000"/>
              </a:lnSpc>
            </a:pPr>
            <a:r>
              <a:rPr lang="en-US" sz="1100" b="1" dirty="0" smtClean="0"/>
              <a:t>B: </a:t>
            </a:r>
            <a:r>
              <a:rPr lang="en-US" sz="1100" dirty="0" smtClean="0"/>
              <a:t>(No, I’m not.)</a:t>
            </a:r>
            <a:endParaRPr lang="en-US" sz="1100" dirty="0"/>
          </a:p>
          <a:p>
            <a:pPr>
              <a:lnSpc>
                <a:spcPct val="150000"/>
              </a:lnSpc>
            </a:pPr>
            <a:r>
              <a:rPr lang="en-US" sz="1100" b="1" dirty="0" smtClean="0"/>
              <a:t>A: </a:t>
            </a:r>
            <a:r>
              <a:rPr lang="en-US" sz="1100" dirty="0" smtClean="0"/>
              <a:t>Ok. In that case I would recommend ______. ? It’s good for headaches or minor aches and pains. How long have you had a headache?</a:t>
            </a:r>
            <a:endParaRPr lang="en-US" sz="1100" dirty="0"/>
          </a:p>
          <a:p>
            <a:pPr>
              <a:lnSpc>
                <a:spcPct val="150000"/>
              </a:lnSpc>
            </a:pPr>
            <a:r>
              <a:rPr lang="en-US" sz="1100" b="1" dirty="0"/>
              <a:t>B</a:t>
            </a:r>
            <a:r>
              <a:rPr lang="en-US" sz="1100" b="1" dirty="0" smtClean="0"/>
              <a:t>: </a:t>
            </a:r>
            <a:r>
              <a:rPr lang="en-US" sz="1100" dirty="0" smtClean="0"/>
              <a:t>Oh, just since this afternoon. It’s no big deal but I just want it to go away.</a:t>
            </a:r>
            <a:endParaRPr lang="en-US" sz="1100" dirty="0"/>
          </a:p>
          <a:p>
            <a:pPr>
              <a:lnSpc>
                <a:spcPct val="150000"/>
              </a:lnSpc>
            </a:pPr>
            <a:r>
              <a:rPr lang="en-US" sz="1100" b="1" dirty="0"/>
              <a:t>A</a:t>
            </a:r>
            <a:r>
              <a:rPr lang="en-US" sz="1100" dirty="0" smtClean="0"/>
              <a:t>: I see. Well, this should help. Take one pill when you need it. Don’t take more 4 doses in 24 hours and don’t mix it with alcohol. It can make you feel drowsy so be careful driving.</a:t>
            </a:r>
            <a:endParaRPr lang="en-US" sz="1100" dirty="0"/>
          </a:p>
          <a:p>
            <a:pPr>
              <a:lnSpc>
                <a:spcPct val="150000"/>
              </a:lnSpc>
            </a:pPr>
            <a:r>
              <a:rPr lang="en-US" sz="1100" b="1" dirty="0"/>
              <a:t>B</a:t>
            </a:r>
            <a:r>
              <a:rPr lang="en-US" sz="1100" dirty="0" smtClean="0"/>
              <a:t>: Alright. I understand. Thank you.</a:t>
            </a:r>
            <a:endParaRPr lang="en-US" sz="1100" dirty="0"/>
          </a:p>
          <a:p>
            <a:pPr>
              <a:lnSpc>
                <a:spcPct val="150000"/>
              </a:lnSpc>
            </a:pPr>
            <a:r>
              <a:rPr lang="en-US" sz="1100" b="1" dirty="0"/>
              <a:t>A</a:t>
            </a:r>
            <a:r>
              <a:rPr lang="en-US" sz="1100" b="1" dirty="0" smtClean="0"/>
              <a:t>: </a:t>
            </a:r>
            <a:r>
              <a:rPr lang="en-US" sz="1100" dirty="0" smtClean="0"/>
              <a:t>You’re welcome. Is there anything else?</a:t>
            </a:r>
            <a:endParaRPr lang="en-US" sz="1100" dirty="0"/>
          </a:p>
          <a:p>
            <a:pPr>
              <a:lnSpc>
                <a:spcPct val="150000"/>
              </a:lnSpc>
            </a:pPr>
            <a:r>
              <a:rPr lang="en-US" sz="1100" b="1" dirty="0" smtClean="0"/>
              <a:t>B: </a:t>
            </a:r>
            <a:r>
              <a:rPr lang="en-US" sz="1100" dirty="0" smtClean="0"/>
              <a:t>Actually, what’s in those small bottles? It looks like Red Bull or something.</a:t>
            </a:r>
            <a:endParaRPr lang="en-US" sz="1100" dirty="0"/>
          </a:p>
          <a:p>
            <a:pPr>
              <a:lnSpc>
                <a:spcPct val="150000"/>
              </a:lnSpc>
            </a:pPr>
            <a:r>
              <a:rPr lang="en-US" sz="1100" b="1" dirty="0" smtClean="0"/>
              <a:t>A: </a:t>
            </a:r>
            <a:r>
              <a:rPr lang="en-US" sz="1100" dirty="0" smtClean="0"/>
              <a:t>Oh, these?</a:t>
            </a:r>
            <a:r>
              <a:rPr lang="en-US" sz="1100" b="1" dirty="0" smtClean="0"/>
              <a:t> </a:t>
            </a:r>
            <a:r>
              <a:rPr lang="en-US" sz="1100" dirty="0" smtClean="0"/>
              <a:t>It’s an energy drink. It’s similar to Red Bull. It’s very smooth and helps you perk up.</a:t>
            </a:r>
            <a:endParaRPr lang="en-US" sz="1100" dirty="0"/>
          </a:p>
          <a:p>
            <a:pPr>
              <a:lnSpc>
                <a:spcPct val="150000"/>
              </a:lnSpc>
            </a:pPr>
            <a:r>
              <a:rPr lang="en-US" sz="1100" b="1" dirty="0"/>
              <a:t>B</a:t>
            </a:r>
            <a:r>
              <a:rPr lang="en-US" sz="1100" b="1" dirty="0" smtClean="0"/>
              <a:t>: </a:t>
            </a:r>
            <a:r>
              <a:rPr lang="en-US" sz="1100" dirty="0" smtClean="0"/>
              <a:t>Interesting. Ok. I think I’ll try one.</a:t>
            </a:r>
            <a:endParaRPr lang="en-US" sz="1100" dirty="0"/>
          </a:p>
          <a:p>
            <a:pPr>
              <a:lnSpc>
                <a:spcPct val="150000"/>
              </a:lnSpc>
            </a:pPr>
            <a:endParaRPr lang="en-US" sz="1100" b="1" dirty="0"/>
          </a:p>
          <a:p>
            <a:pPr>
              <a:lnSpc>
                <a:spcPct val="150000"/>
              </a:lnSpc>
            </a:pPr>
            <a:endParaRPr lang="en-US" sz="1100" b="1" dirty="0"/>
          </a:p>
        </p:txBody>
      </p:sp>
      <p:sp>
        <p:nvSpPr>
          <p:cNvPr id="5" name="TextBox 4"/>
          <p:cNvSpPr txBox="1"/>
          <p:nvPr/>
        </p:nvSpPr>
        <p:spPr>
          <a:xfrm>
            <a:off x="6515099" y="1484910"/>
            <a:ext cx="5486401" cy="4434840"/>
          </a:xfrm>
          <a:prstGeom prst="rect">
            <a:avLst/>
          </a:prstGeom>
          <a:noFill/>
        </p:spPr>
        <p:txBody>
          <a:bodyPr wrap="square" rtlCol="0">
            <a:spAutoFit/>
          </a:bodyPr>
          <a:lstStyle/>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A:おはようございます。/こんにちは。いかがされましたか。</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B:こんにちは。頭が痛いのですが、何か痛み止めはありますか? </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A:はい、ございます。何かアレルギーや、慢性疾患はございますか?</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B:いいえ。</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A:他にお薬や、OTC薬、サプリメントを飲んでいますか?</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B:いいえ。</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t>
            </a:r>
            <a:r>
              <a:rPr lang="en-US" altLang="en-US" sz="1000" dirty="0" err="1">
                <a:solidFill>
                  <a:srgbClr val="222222"/>
                </a:solidFill>
                <a:latin typeface="Arial" panose="020B0604020202020204" pitchFamily="34" charset="0"/>
                <a:cs typeface="Arial" panose="020B0604020202020204" pitchFamily="34" charset="0"/>
              </a:rPr>
              <a:t>A:妊娠や授乳をされていますか</a:t>
            </a:r>
            <a:r>
              <a:rPr lang="en-US" altLang="en-US" sz="1000" dirty="0">
                <a:solidFill>
                  <a:srgbClr val="222222"/>
                </a:solidFill>
                <a:latin typeface="Arial" panose="020B0604020202020204" pitchFamily="34" charset="0"/>
                <a:cs typeface="Arial" panose="020B0604020202020204" pitchFamily="34" charset="0"/>
              </a:rPr>
              <a:t>?)</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t>
            </a:r>
            <a:r>
              <a:rPr lang="en-US" altLang="en-US" sz="1000" dirty="0" err="1">
                <a:solidFill>
                  <a:srgbClr val="222222"/>
                </a:solidFill>
                <a:latin typeface="Arial" panose="020B0604020202020204" pitchFamily="34" charset="0"/>
                <a:cs typeface="Arial" panose="020B0604020202020204" pitchFamily="34" charset="0"/>
              </a:rPr>
              <a:t>B:いいえ</a:t>
            </a:r>
            <a:r>
              <a:rPr lang="en-US" altLang="en-US" sz="1000" dirty="0">
                <a:solidFill>
                  <a:srgbClr val="222222"/>
                </a:solidFill>
                <a:latin typeface="Arial" panose="020B0604020202020204" pitchFamily="34" charset="0"/>
                <a:cs typeface="Arial" panose="020B0604020202020204" pitchFamily="34" charset="0"/>
              </a:rPr>
              <a:t>。)</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A:それではこの</a:t>
            </a:r>
            <a:r>
              <a:rPr lang="ja-JP" altLang="en-US" sz="1000" dirty="0">
                <a:solidFill>
                  <a:srgbClr val="222222"/>
                </a:solidFill>
                <a:latin typeface="Arial" panose="020B0604020202020204" pitchFamily="34" charset="0"/>
                <a:cs typeface="Arial" panose="020B0604020202020204" pitchFamily="34" charset="0"/>
              </a:rPr>
              <a:t>＿＿</a:t>
            </a:r>
            <a:r>
              <a:rPr lang="en-US" altLang="en-US" sz="1000" dirty="0">
                <a:solidFill>
                  <a:srgbClr val="222222"/>
                </a:solidFill>
                <a:latin typeface="Arial" panose="020B0604020202020204" pitchFamily="34" charset="0"/>
                <a:cs typeface="Arial" panose="020B0604020202020204" pitchFamily="34" charset="0"/>
              </a:rPr>
              <a:t>をお勧めします。熱や痛みによく効きます。いつから頭痛がするのですか。</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B:今日の午後からです。そんなに大した事は無いんですが、この痛みをなくしたいです</a:t>
            </a:r>
            <a:r>
              <a:rPr lang="en-US" altLang="en-US" sz="1000" dirty="0" smtClean="0">
                <a:solidFill>
                  <a:srgbClr val="222222"/>
                </a:solidFill>
                <a:latin typeface="Arial" panose="020B0604020202020204" pitchFamily="34" charset="0"/>
                <a:cs typeface="Arial" panose="020B0604020202020204" pitchFamily="34" charset="0"/>
              </a:rPr>
              <a:t>。</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A:そうですね。痛みのある時に1錠飲んでください。1日4錠以上は飲まないで、お酒と一緒には飲まないでください。眠たくなることがありますので、運転は気をつけてください。</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B:わかりました、ありがとう。</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A:他に何かありますか?</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B:そうですねー、これらの小さい瓶はなんですか?レッドブルみたい</a:t>
            </a:r>
            <a:r>
              <a:rPr lang="ja-JP" altLang="en-US" sz="1000" dirty="0">
                <a:solidFill>
                  <a:srgbClr val="222222"/>
                </a:solidFill>
                <a:latin typeface="Arial" panose="020B0604020202020204" pitchFamily="34" charset="0"/>
                <a:cs typeface="Arial" panose="020B0604020202020204" pitchFamily="34" charset="0"/>
              </a:rPr>
              <a:t>なものかなと思って</a:t>
            </a:r>
            <a:r>
              <a:rPr lang="en-US" altLang="en-US" sz="1000" dirty="0">
                <a:solidFill>
                  <a:srgbClr val="222222"/>
                </a:solidFill>
                <a:latin typeface="Arial" panose="020B0604020202020204" pitchFamily="34" charset="0"/>
                <a:cs typeface="Arial" panose="020B0604020202020204" pitchFamily="34" charset="0"/>
              </a:rPr>
              <a:t>。</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A:あーこちらですか?</a:t>
            </a:r>
            <a:r>
              <a:rPr lang="ja-JP" altLang="en-US" sz="1000" dirty="0">
                <a:solidFill>
                  <a:srgbClr val="222222"/>
                </a:solidFill>
                <a:latin typeface="Arial" panose="020B0604020202020204" pitchFamily="34" charset="0"/>
                <a:cs typeface="Arial" panose="020B0604020202020204" pitchFamily="34" charset="0"/>
              </a:rPr>
              <a:t>　</a:t>
            </a:r>
            <a:r>
              <a:rPr lang="en-US" altLang="en-US" sz="1000" dirty="0">
                <a:solidFill>
                  <a:srgbClr val="222222"/>
                </a:solidFill>
                <a:latin typeface="Arial" panose="020B0604020202020204" pitchFamily="34" charset="0"/>
                <a:cs typeface="Arial" panose="020B0604020202020204" pitchFamily="34" charset="0"/>
              </a:rPr>
              <a:t>こちらは栄養ドリンクになります。</a:t>
            </a:r>
            <a:r>
              <a:rPr lang="en-US" altLang="en-US" sz="1000" dirty="0" smtClean="0">
                <a:solidFill>
                  <a:srgbClr val="222222"/>
                </a:solidFill>
                <a:latin typeface="Arial" panose="020B0604020202020204" pitchFamily="34" charset="0"/>
                <a:cs typeface="Arial" panose="020B0604020202020204" pitchFamily="34" charset="0"/>
              </a:rPr>
              <a:t>レッドブルと似たような感じですがスムーズでしゃきっとします</a:t>
            </a:r>
            <a:r>
              <a:rPr lang="en-US" altLang="en-US" sz="1000" dirty="0">
                <a:solidFill>
                  <a:srgbClr val="222222"/>
                </a:solidFill>
                <a:latin typeface="Arial" panose="020B0604020202020204" pitchFamily="34" charset="0"/>
                <a:cs typeface="Arial" panose="020B0604020202020204" pitchFamily="34" charset="0"/>
              </a:rPr>
              <a:t>。</a:t>
            </a:r>
            <a:endParaRPr lang="en-US" altLang="en-US" sz="1000" dirty="0"/>
          </a:p>
          <a:p>
            <a:pPr lvl="0" eaLnBrk="0" fontAlgn="base" hangingPunct="0">
              <a:lnSpc>
                <a:spcPct val="150000"/>
              </a:lnSpc>
              <a:spcBef>
                <a:spcPct val="0"/>
              </a:spcBef>
              <a:spcAft>
                <a:spcPct val="0"/>
              </a:spcAft>
            </a:pPr>
            <a:r>
              <a:rPr lang="en-US" altLang="en-US" sz="1000" dirty="0">
                <a:solidFill>
                  <a:srgbClr val="222222"/>
                </a:solidFill>
                <a:latin typeface="Arial" panose="020B0604020202020204" pitchFamily="34" charset="0"/>
                <a:cs typeface="Arial" panose="020B0604020202020204" pitchFamily="34" charset="0"/>
              </a:rPr>
              <a:t>B:そうなんですね。では試してみることにします。</a:t>
            </a:r>
            <a:endParaRPr lang="en-US" altLang="en-US" sz="1000" dirty="0">
              <a:latin typeface="Arial" panose="020B0604020202020204" pitchFamily="34" charset="0"/>
            </a:endParaRPr>
          </a:p>
          <a:p>
            <a:pPr>
              <a:lnSpc>
                <a:spcPct val="150000"/>
              </a:lnSpc>
            </a:pPr>
            <a:endParaRPr lang="en-US" sz="1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6041"/>
            <a:ext cx="10515600" cy="1325563"/>
          </a:xfrm>
        </p:spPr>
        <p:txBody>
          <a:bodyPr>
            <a:noAutofit/>
          </a:bodyPr>
          <a:lstStyle/>
          <a:p>
            <a:pPr algn="ctr"/>
            <a:r>
              <a:rPr lang="en-US" altLang="ja-JP" sz="2800" b="1" dirty="0"/>
              <a:t>Receiving Customers For Over The Counter Medication </a:t>
            </a:r>
            <a:r>
              <a:rPr lang="en-US" altLang="ja-JP" sz="2800" b="1" dirty="0" smtClean="0"/>
              <a:t>2</a:t>
            </a:r>
            <a:r>
              <a:rPr lang="ja-JP" altLang="en-US" sz="2800" b="1" dirty="0"/>
              <a:t>　　　　　　　　　　　　　　　　　　　　　　　　　　</a:t>
            </a:r>
            <a:r>
              <a:rPr lang="ja-JP" altLang="en-US" sz="2800" dirty="0"/>
              <a:t>（お客さんのやりとり）</a:t>
            </a:r>
            <a:endParaRPr lang="en-US" sz="2800" dirty="0"/>
          </a:p>
        </p:txBody>
      </p:sp>
      <p:sp>
        <p:nvSpPr>
          <p:cNvPr id="4" name="Rectangle 3"/>
          <p:cNvSpPr/>
          <p:nvPr/>
        </p:nvSpPr>
        <p:spPr>
          <a:xfrm>
            <a:off x="380754" y="957263"/>
            <a:ext cx="6096000" cy="6400800"/>
          </a:xfrm>
          <a:prstGeom prst="rect">
            <a:avLst/>
          </a:prstGeom>
        </p:spPr>
        <p:txBody>
          <a:bodyPr>
            <a:spAutoFit/>
          </a:bodyPr>
          <a:lstStyle/>
          <a:p>
            <a:pPr>
              <a:lnSpc>
                <a:spcPct val="150000"/>
              </a:lnSpc>
            </a:pPr>
            <a:r>
              <a:rPr lang="en-US" sz="1200" b="1" dirty="0"/>
              <a:t>A: </a:t>
            </a:r>
            <a:r>
              <a:rPr lang="en-US" sz="1200" dirty="0"/>
              <a:t>Good morning/afternoon. Can I help you</a:t>
            </a:r>
            <a:r>
              <a:rPr lang="en-US" sz="1200" dirty="0" smtClean="0"/>
              <a:t>?</a:t>
            </a:r>
            <a:endParaRPr lang="en-US" sz="1200" dirty="0"/>
          </a:p>
          <a:p>
            <a:pPr>
              <a:lnSpc>
                <a:spcPct val="150000"/>
              </a:lnSpc>
            </a:pPr>
            <a:r>
              <a:rPr lang="en-US" sz="1200" b="1" dirty="0"/>
              <a:t>B: </a:t>
            </a:r>
            <a:r>
              <a:rPr lang="en-US" sz="1200" dirty="0"/>
              <a:t>Hello. Yes, I have </a:t>
            </a:r>
            <a:r>
              <a:rPr lang="en-US" sz="1200" dirty="0" smtClean="0"/>
              <a:t>a cough, a runny nose and a little bit fever. Do you have any over the counter cold medicine? I’m really busy today and just don’t have the time to get to a doctor’s office.</a:t>
            </a:r>
            <a:endParaRPr lang="en-US" sz="1200" dirty="0"/>
          </a:p>
          <a:p>
            <a:pPr>
              <a:lnSpc>
                <a:spcPct val="150000"/>
              </a:lnSpc>
            </a:pPr>
            <a:r>
              <a:rPr lang="en-US" sz="1200" b="1" dirty="0"/>
              <a:t>A</a:t>
            </a:r>
            <a:r>
              <a:rPr lang="en-US" sz="1200" b="1" dirty="0" smtClean="0"/>
              <a:t>: </a:t>
            </a:r>
            <a:r>
              <a:rPr lang="en-US" sz="1200" dirty="0" smtClean="0"/>
              <a:t>Sure. I understand</a:t>
            </a:r>
            <a:r>
              <a:rPr lang="en-US" sz="1200" b="1" dirty="0" smtClean="0"/>
              <a:t>. </a:t>
            </a:r>
            <a:r>
              <a:rPr lang="en-US" sz="1200" dirty="0" smtClean="0"/>
              <a:t>Do you have any allergies or chronic health issues?</a:t>
            </a:r>
            <a:endParaRPr lang="en-US" sz="1200" dirty="0" smtClean="0"/>
          </a:p>
          <a:p>
            <a:pPr>
              <a:lnSpc>
                <a:spcPct val="150000"/>
              </a:lnSpc>
            </a:pPr>
            <a:r>
              <a:rPr lang="en-US" sz="1200" b="1" dirty="0" smtClean="0"/>
              <a:t>B: </a:t>
            </a:r>
            <a:r>
              <a:rPr lang="en-US" sz="1200" dirty="0" smtClean="0"/>
              <a:t>No, I don’t.</a:t>
            </a:r>
            <a:endParaRPr lang="en-US" sz="1200" dirty="0" smtClean="0"/>
          </a:p>
          <a:p>
            <a:pPr>
              <a:lnSpc>
                <a:spcPct val="150000"/>
              </a:lnSpc>
            </a:pPr>
            <a:r>
              <a:rPr lang="en-US" sz="1200" b="1" dirty="0" smtClean="0"/>
              <a:t>A: </a:t>
            </a:r>
            <a:r>
              <a:rPr lang="en-US" sz="1200" dirty="0" smtClean="0"/>
              <a:t>Are you taking any other medications or supplements?</a:t>
            </a:r>
            <a:endParaRPr lang="en-US" sz="1200" dirty="0" smtClean="0"/>
          </a:p>
          <a:p>
            <a:pPr>
              <a:lnSpc>
                <a:spcPct val="150000"/>
              </a:lnSpc>
            </a:pPr>
            <a:r>
              <a:rPr lang="en-US" sz="1200" b="1" dirty="0" smtClean="0"/>
              <a:t>B: </a:t>
            </a:r>
            <a:r>
              <a:rPr lang="en-US" sz="1200" dirty="0" smtClean="0"/>
              <a:t>No, I’m not.</a:t>
            </a:r>
            <a:endParaRPr lang="en-US" sz="1200" dirty="0" smtClean="0"/>
          </a:p>
          <a:p>
            <a:pPr>
              <a:lnSpc>
                <a:spcPct val="150000"/>
              </a:lnSpc>
            </a:pPr>
            <a:r>
              <a:rPr lang="en-US" sz="1200" b="1" dirty="0" smtClean="0"/>
              <a:t>A</a:t>
            </a:r>
            <a:r>
              <a:rPr lang="en-US" sz="1200" dirty="0" smtClean="0"/>
              <a:t>: The best choice is probably this one. It’s called ________. It’s a general cold medicine. </a:t>
            </a:r>
            <a:endParaRPr lang="en-US" sz="1200" dirty="0" smtClean="0"/>
          </a:p>
          <a:p>
            <a:pPr>
              <a:lnSpc>
                <a:spcPct val="150000"/>
              </a:lnSpc>
            </a:pPr>
            <a:r>
              <a:rPr lang="en-US" sz="1200" b="1" dirty="0" smtClean="0"/>
              <a:t>B: </a:t>
            </a:r>
            <a:r>
              <a:rPr lang="en-US" sz="1200" dirty="0" smtClean="0"/>
              <a:t>Ok. Nice. How do I take it?</a:t>
            </a:r>
            <a:endParaRPr lang="en-US" sz="1200" dirty="0"/>
          </a:p>
          <a:p>
            <a:pPr>
              <a:lnSpc>
                <a:spcPct val="150000"/>
              </a:lnSpc>
            </a:pPr>
            <a:r>
              <a:rPr lang="en-US" sz="1200" b="1" dirty="0" smtClean="0"/>
              <a:t>A: </a:t>
            </a:r>
            <a:r>
              <a:rPr lang="en-US" sz="1200" dirty="0" smtClean="0"/>
              <a:t>You can take two </a:t>
            </a:r>
            <a:r>
              <a:rPr lang="en-US" sz="1200" dirty="0" err="1" smtClean="0"/>
              <a:t>capusules</a:t>
            </a:r>
            <a:r>
              <a:rPr lang="en-US" sz="1200" dirty="0" smtClean="0"/>
              <a:t> twice a day after meals in the morning and evening. It can make you feel drowsy so be careful if you have to drive.</a:t>
            </a:r>
            <a:endParaRPr lang="en-US" sz="1200" dirty="0"/>
          </a:p>
          <a:p>
            <a:pPr>
              <a:lnSpc>
                <a:spcPct val="150000"/>
              </a:lnSpc>
            </a:pPr>
            <a:r>
              <a:rPr lang="en-US" sz="1200" b="1" dirty="0"/>
              <a:t>B</a:t>
            </a:r>
            <a:r>
              <a:rPr lang="en-US" sz="1200" b="1" dirty="0" smtClean="0"/>
              <a:t>: </a:t>
            </a:r>
            <a:r>
              <a:rPr lang="en-US" sz="1200" dirty="0" smtClean="0"/>
              <a:t>Ok. Great. Thank you. </a:t>
            </a:r>
            <a:endParaRPr lang="en-US" sz="1200" dirty="0"/>
          </a:p>
          <a:p>
            <a:pPr>
              <a:lnSpc>
                <a:spcPct val="150000"/>
              </a:lnSpc>
            </a:pPr>
            <a:r>
              <a:rPr lang="en-US" sz="1200" b="1" dirty="0" smtClean="0"/>
              <a:t>A: </a:t>
            </a:r>
            <a:r>
              <a:rPr lang="en-US" sz="1200" dirty="0" smtClean="0"/>
              <a:t>Of course. Oh, if you’re symptoms haven’t subsided within a few days, you should probably go to see a doctor. </a:t>
            </a:r>
            <a:endParaRPr lang="en-US" sz="1200" dirty="0"/>
          </a:p>
          <a:p>
            <a:pPr>
              <a:lnSpc>
                <a:spcPct val="150000"/>
              </a:lnSpc>
            </a:pPr>
            <a:r>
              <a:rPr lang="en-US" sz="1200" b="1" dirty="0" smtClean="0"/>
              <a:t>B: </a:t>
            </a:r>
            <a:r>
              <a:rPr lang="en-US" sz="1200" dirty="0" smtClean="0"/>
              <a:t>Ah. Ok. Good idea. Say, by the way, </a:t>
            </a:r>
            <a:r>
              <a:rPr lang="en-US" sz="1200" dirty="0"/>
              <a:t>what’s </a:t>
            </a:r>
            <a:r>
              <a:rPr lang="en-US" sz="1200" dirty="0" smtClean="0"/>
              <a:t>those bottles</a:t>
            </a:r>
            <a:r>
              <a:rPr lang="en-US" sz="1200" dirty="0"/>
              <a:t>? </a:t>
            </a:r>
            <a:r>
              <a:rPr lang="en-US" sz="1200" dirty="0" smtClean="0"/>
              <a:t>OS-1? You guys sell many here.</a:t>
            </a:r>
            <a:endParaRPr lang="en-US" sz="1200" dirty="0"/>
          </a:p>
          <a:p>
            <a:pPr>
              <a:lnSpc>
                <a:spcPct val="150000"/>
              </a:lnSpc>
            </a:pPr>
            <a:r>
              <a:rPr lang="en-US" sz="1200" b="1" dirty="0"/>
              <a:t>A: </a:t>
            </a:r>
            <a:r>
              <a:rPr lang="en-US" sz="1200" dirty="0"/>
              <a:t>Oh, these</a:t>
            </a:r>
            <a:r>
              <a:rPr lang="en-US" sz="1200" dirty="0" smtClean="0"/>
              <a:t>?</a:t>
            </a:r>
            <a:endParaRPr lang="en-US" sz="1200" dirty="0"/>
          </a:p>
          <a:p>
            <a:pPr>
              <a:lnSpc>
                <a:spcPct val="150000"/>
              </a:lnSpc>
            </a:pPr>
            <a:r>
              <a:rPr lang="en-US" sz="1200" b="1" dirty="0"/>
              <a:t>B: </a:t>
            </a:r>
            <a:r>
              <a:rPr lang="en-US" sz="1200" dirty="0"/>
              <a:t>Yes, those. What are they</a:t>
            </a:r>
            <a:r>
              <a:rPr lang="en-US" sz="1200" dirty="0" smtClean="0"/>
              <a:t>?</a:t>
            </a:r>
            <a:endParaRPr lang="en-US" sz="1200" dirty="0"/>
          </a:p>
          <a:p>
            <a:pPr>
              <a:lnSpc>
                <a:spcPct val="150000"/>
              </a:lnSpc>
            </a:pPr>
            <a:r>
              <a:rPr lang="en-US" sz="1200" b="1" dirty="0"/>
              <a:t>A: </a:t>
            </a:r>
            <a:r>
              <a:rPr lang="en-US" sz="1200" dirty="0"/>
              <a:t>It’s an </a:t>
            </a:r>
            <a:r>
              <a:rPr lang="en-US" sz="1200" dirty="0" smtClean="0"/>
              <a:t>oral rehydration product. </a:t>
            </a:r>
            <a:r>
              <a:rPr lang="en-US" sz="1200" dirty="0"/>
              <a:t>It’s </a:t>
            </a:r>
            <a:r>
              <a:rPr lang="en-US" sz="1200" dirty="0" smtClean="0"/>
              <a:t>a good way to stay hydrated and keep your electrolyted up when you get sick.</a:t>
            </a:r>
            <a:endParaRPr lang="en-US" sz="1200" dirty="0"/>
          </a:p>
          <a:p>
            <a:pPr>
              <a:lnSpc>
                <a:spcPct val="150000"/>
              </a:lnSpc>
            </a:pPr>
            <a:r>
              <a:rPr lang="en-US" sz="1200" b="1" dirty="0"/>
              <a:t>B: </a:t>
            </a:r>
            <a:r>
              <a:rPr lang="en-US" sz="1200" dirty="0"/>
              <a:t>Interesting. Ok. I think I’ll try one.</a:t>
            </a:r>
            <a:endParaRPr lang="en-US" sz="1200" dirty="0"/>
          </a:p>
          <a:p>
            <a:endParaRPr lang="en-US" sz="1200" b="1" dirty="0"/>
          </a:p>
          <a:p>
            <a:endParaRPr lang="en-US" sz="1200" b="1" dirty="0"/>
          </a:p>
          <a:p>
            <a:endParaRPr lang="en-US" sz="1200" b="1" dirty="0"/>
          </a:p>
        </p:txBody>
      </p:sp>
      <p:sp>
        <p:nvSpPr>
          <p:cNvPr id="5" name="TextBox 4"/>
          <p:cNvSpPr txBox="1"/>
          <p:nvPr/>
        </p:nvSpPr>
        <p:spPr>
          <a:xfrm>
            <a:off x="6267450" y="984260"/>
            <a:ext cx="5810250" cy="4617720"/>
          </a:xfrm>
          <a:prstGeom prst="rect">
            <a:avLst/>
          </a:prstGeom>
          <a:noFill/>
        </p:spPr>
        <p:txBody>
          <a:bodyPr wrap="square" rtlCol="0">
            <a:spAutoFit/>
          </a:bodyPr>
          <a:lstStyle/>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A:おはようございます/こんにちは。いかがされましたか?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B:こんにちは。はい咳が出て鼻水が出て、そして少し熱もあります。OTC薬で何かいいものありますか?今日とても忙しくて医者に行く時間がないんです。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A:わかりました。何かアレルギーや、慢性疾患はございますか?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B:いいえ。</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A:他に何かお薬や、OTC薬やサプリメントを飲んでいますか?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B:いいえ。</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A:それならこれがいいと思います。____という総合感冒薬です。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B:はいそうですか。どうやって飲めばいいですか?</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A:1回2カプセルを1日2回朝夕食後に飲んでください。眠気が出ることがありますので運転する際は気をつけてください。</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B:わかりました。ありがとう。</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A:はい。もし2、3日以内に症状が良くならなければ、医者にかかったほうがいいかもしれません。</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B:はい。そうですね。ところで、OSー1ってなんですか?ここでたくさん売られているようですが。</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A:こちらですか?これは経口補水液で、水分や電解質を維持する飲み物です。風邪をひいたときなどに</a:t>
            </a:r>
            <a:r>
              <a:rPr lang="ja-JP" altLang="en-US" sz="1100" dirty="0">
                <a:solidFill>
                  <a:srgbClr val="222222"/>
                </a:solidFill>
                <a:latin typeface="Arial" panose="020B0604020202020204" pitchFamily="34" charset="0"/>
                <a:cs typeface="Arial" panose="020B0604020202020204" pitchFamily="34" charset="0"/>
              </a:rPr>
              <a:t>飲むと</a:t>
            </a:r>
            <a:r>
              <a:rPr lang="en-US" altLang="en-US" sz="1100" dirty="0">
                <a:solidFill>
                  <a:srgbClr val="222222"/>
                </a:solidFill>
                <a:latin typeface="Arial" panose="020B0604020202020204" pitchFamily="34" charset="0"/>
                <a:cs typeface="Arial" panose="020B0604020202020204" pitchFamily="34" charset="0"/>
              </a:rPr>
              <a:t>いい</a:t>
            </a:r>
            <a:r>
              <a:rPr lang="ja-JP" altLang="en-US" sz="1100" dirty="0">
                <a:solidFill>
                  <a:srgbClr val="222222"/>
                </a:solidFill>
                <a:latin typeface="Arial" panose="020B0604020202020204" pitchFamily="34" charset="0"/>
                <a:cs typeface="Arial" panose="020B0604020202020204" pitchFamily="34" charset="0"/>
              </a:rPr>
              <a:t>で</a:t>
            </a:r>
            <a:r>
              <a:rPr lang="en-US" altLang="en-US" sz="1100" dirty="0">
                <a:solidFill>
                  <a:srgbClr val="222222"/>
                </a:solidFill>
                <a:latin typeface="Arial" panose="020B0604020202020204" pitchFamily="34" charset="0"/>
                <a:cs typeface="Arial" panose="020B0604020202020204" pitchFamily="34" charset="0"/>
              </a:rPr>
              <a:t>す。</a:t>
            </a:r>
            <a:endParaRPr lang="en-US" altLang="en-US" sz="1100" dirty="0"/>
          </a:p>
          <a:p>
            <a:pPr lvl="0" eaLnBrk="0" fontAlgn="base" hangingPunct="0">
              <a:lnSpc>
                <a:spcPct val="150000"/>
              </a:lnSpc>
              <a:spcBef>
                <a:spcPct val="0"/>
              </a:spcBef>
              <a:spcAft>
                <a:spcPct val="0"/>
              </a:spcAft>
            </a:pPr>
            <a:r>
              <a:rPr lang="en-US" altLang="en-US" sz="1100" dirty="0">
                <a:solidFill>
                  <a:srgbClr val="222222"/>
                </a:solidFill>
                <a:latin typeface="Arial" panose="020B0604020202020204" pitchFamily="34" charset="0"/>
                <a:cs typeface="Arial" panose="020B0604020202020204" pitchFamily="34" charset="0"/>
              </a:rPr>
              <a:t>B:そうなんですね。わかりました</a:t>
            </a:r>
            <a:r>
              <a:rPr lang="en-US" altLang="en-US" sz="1100" dirty="0" smtClean="0">
                <a:solidFill>
                  <a:srgbClr val="222222"/>
                </a:solidFill>
                <a:latin typeface="Arial" panose="020B0604020202020204" pitchFamily="34" charset="0"/>
                <a:cs typeface="Arial" panose="020B0604020202020204" pitchFamily="34" charset="0"/>
              </a:rPr>
              <a:t>。</a:t>
            </a:r>
            <a:r>
              <a:rPr lang="ja-JP" altLang="en-US" sz="1100" dirty="0" smtClean="0">
                <a:solidFill>
                  <a:srgbClr val="222222"/>
                </a:solidFill>
                <a:latin typeface="Arial" panose="020B0604020202020204" pitchFamily="34" charset="0"/>
                <a:cs typeface="Arial" panose="020B0604020202020204" pitchFamily="34" charset="0"/>
              </a:rPr>
              <a:t>飲ん</a:t>
            </a:r>
            <a:r>
              <a:rPr lang="en-US" altLang="en-US" sz="1100" dirty="0" err="1" smtClean="0">
                <a:solidFill>
                  <a:srgbClr val="222222"/>
                </a:solidFill>
                <a:latin typeface="Arial" panose="020B0604020202020204" pitchFamily="34" charset="0"/>
                <a:cs typeface="Arial" panose="020B0604020202020204" pitchFamily="34" charset="0"/>
              </a:rPr>
              <a:t>でみます</a:t>
            </a:r>
            <a:r>
              <a:rPr lang="en-US" altLang="en-US" sz="1100" dirty="0">
                <a:solidFill>
                  <a:srgbClr val="222222"/>
                </a:solidFill>
                <a:latin typeface="Arial" panose="020B0604020202020204" pitchFamily="34" charset="0"/>
                <a:cs typeface="Arial" panose="020B0604020202020204" pitchFamily="34" charset="0"/>
              </a:rPr>
              <a:t>。</a:t>
            </a:r>
            <a:endParaRPr lang="en-US" altLang="en-US" sz="1100" dirty="0">
              <a:latin typeface="Arial" panose="020B0604020202020204" pitchFamily="34" charset="0"/>
            </a:endParaRPr>
          </a:p>
          <a:p>
            <a:pPr>
              <a:lnSpc>
                <a:spcPct val="150000"/>
              </a:lnSpc>
            </a:pPr>
            <a:endParaRPr lang="en-US" sz="11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altLang="ja-JP" b="1" dirty="0"/>
              <a:t>Receiving Customers For Over The Counter Medication 3</a:t>
            </a:r>
            <a:r>
              <a:rPr lang="ja-JP" altLang="en-US" b="1" dirty="0"/>
              <a:t>　　　　　　　　　　　　　　　　　　　　　　　　　</a:t>
            </a:r>
            <a:r>
              <a:rPr lang="ja-JP" altLang="en-US" sz="3600" dirty="0"/>
              <a:t>（お客さんのやりとり）</a:t>
            </a:r>
            <a:endParaRPr lang="en-US" dirty="0"/>
          </a:p>
        </p:txBody>
      </p:sp>
      <p:sp>
        <p:nvSpPr>
          <p:cNvPr id="4" name="Rectangle 3"/>
          <p:cNvSpPr/>
          <p:nvPr/>
        </p:nvSpPr>
        <p:spPr>
          <a:xfrm>
            <a:off x="345799" y="1938388"/>
            <a:ext cx="6096000" cy="3323987"/>
          </a:xfrm>
          <a:prstGeom prst="rect">
            <a:avLst/>
          </a:prstGeom>
        </p:spPr>
        <p:txBody>
          <a:bodyPr>
            <a:spAutoFit/>
          </a:bodyPr>
          <a:lstStyle/>
          <a:p>
            <a:r>
              <a:rPr lang="en-US" sz="1400" b="1" dirty="0"/>
              <a:t>A: Good morning/afternoon. Can I help you?</a:t>
            </a:r>
            <a:endParaRPr lang="en-US" sz="1400" b="1" dirty="0"/>
          </a:p>
          <a:p>
            <a:endParaRPr lang="en-US" sz="1400" b="1" dirty="0"/>
          </a:p>
          <a:p>
            <a:r>
              <a:rPr lang="en-US" sz="1400" b="1" dirty="0"/>
              <a:t>B: Hello. </a:t>
            </a:r>
            <a:r>
              <a:rPr lang="en-US" sz="1400" b="1" dirty="0" smtClean="0"/>
              <a:t>I have some back pain from an old injury. Do you sell </a:t>
            </a:r>
            <a:r>
              <a:rPr lang="en-US" sz="1400" b="1" dirty="0" err="1" smtClean="0"/>
              <a:t>Tramset</a:t>
            </a:r>
            <a:r>
              <a:rPr lang="en-US" sz="1400" b="1" dirty="0" smtClean="0"/>
              <a:t> here?</a:t>
            </a:r>
            <a:endParaRPr lang="en-US" sz="1400" b="1" dirty="0" smtClean="0"/>
          </a:p>
          <a:p>
            <a:endParaRPr lang="en-US" sz="1400" b="1" dirty="0"/>
          </a:p>
          <a:p>
            <a:r>
              <a:rPr lang="en-US" sz="1400" b="1" dirty="0" smtClean="0"/>
              <a:t>A: Well, if you have a prescription for it we can fill the prescription.</a:t>
            </a:r>
            <a:endParaRPr lang="en-US" sz="1400" b="1" dirty="0" smtClean="0"/>
          </a:p>
          <a:p>
            <a:endParaRPr lang="en-US" sz="1400" b="1" dirty="0"/>
          </a:p>
          <a:p>
            <a:r>
              <a:rPr lang="en-US" sz="1400" b="1" dirty="0" smtClean="0"/>
              <a:t>B: Oh. You need a prescription </a:t>
            </a:r>
            <a:r>
              <a:rPr lang="en-US" sz="1400" b="1" dirty="0"/>
              <a:t>for </a:t>
            </a:r>
            <a:r>
              <a:rPr lang="en-US" sz="1400" b="1" dirty="0" err="1"/>
              <a:t>Tramset</a:t>
            </a:r>
            <a:r>
              <a:rPr lang="en-US" sz="1400" b="1" dirty="0"/>
              <a:t>?</a:t>
            </a:r>
            <a:endParaRPr lang="en-US" sz="1400" b="1" dirty="0" smtClean="0"/>
          </a:p>
          <a:p>
            <a:endParaRPr lang="en-US" sz="1400" b="1" dirty="0"/>
          </a:p>
          <a:p>
            <a:r>
              <a:rPr lang="en-US" sz="1400" b="1" dirty="0" smtClean="0"/>
              <a:t>A: Yes, that’s correct mam/sir. We don’t sell </a:t>
            </a:r>
            <a:r>
              <a:rPr lang="en-US" sz="1400" b="1" dirty="0" err="1"/>
              <a:t>Tramset</a:t>
            </a:r>
            <a:r>
              <a:rPr lang="en-US" sz="1400" b="1" dirty="0"/>
              <a:t> over </a:t>
            </a:r>
            <a:r>
              <a:rPr lang="en-US" sz="1400" b="1" dirty="0" smtClean="0"/>
              <a:t>the counter, unfortunately.</a:t>
            </a:r>
            <a:endParaRPr lang="en-US" sz="1400" b="1" dirty="0" smtClean="0"/>
          </a:p>
          <a:p>
            <a:endParaRPr lang="en-US" sz="1400" b="1" dirty="0"/>
          </a:p>
          <a:p>
            <a:r>
              <a:rPr lang="en-US" sz="1400" b="1" dirty="0"/>
              <a:t>B</a:t>
            </a:r>
            <a:r>
              <a:rPr lang="en-US" sz="1400" b="1" dirty="0" smtClean="0"/>
              <a:t>: Ah. I see. No problem. I suppose I can go to the doctor this afternoon and get a prescription. </a:t>
            </a:r>
            <a:endParaRPr lang="en-US" sz="1400" b="1" dirty="0"/>
          </a:p>
          <a:p>
            <a:endParaRPr lang="en-US" sz="1400" b="1" dirty="0"/>
          </a:p>
          <a:p>
            <a:endParaRPr lang="en-US" sz="1400" b="1" dirty="0"/>
          </a:p>
        </p:txBody>
      </p:sp>
      <p:sp>
        <p:nvSpPr>
          <p:cNvPr id="5" name="TextBox 4"/>
          <p:cNvSpPr txBox="1"/>
          <p:nvPr/>
        </p:nvSpPr>
        <p:spPr>
          <a:xfrm>
            <a:off x="7077075" y="2014588"/>
            <a:ext cx="5000625" cy="2677656"/>
          </a:xfrm>
          <a:prstGeom prst="rect">
            <a:avLst/>
          </a:prstGeom>
          <a:noFill/>
        </p:spPr>
        <p:txBody>
          <a:bodyPr wrap="square" rtlCol="0">
            <a:spAutoFit/>
          </a:bodyPr>
          <a:lstStyle/>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A:おはようございます/こんにちは。いかがなさいましたか</a:t>
            </a:r>
            <a:r>
              <a:rPr lang="en-US" altLang="en-US" sz="1200" dirty="0" smtClean="0">
                <a:solidFill>
                  <a:srgbClr val="222222"/>
                </a:solidFill>
                <a:latin typeface="Arial" panose="020B0604020202020204" pitchFamily="34" charset="0"/>
                <a:cs typeface="Arial" panose="020B0604020202020204" pitchFamily="34" charset="0"/>
              </a:rPr>
              <a:t>?</a:t>
            </a:r>
            <a:endParaRPr lang="en-US" altLang="en-US" sz="1200" dirty="0" smtClean="0">
              <a:solidFill>
                <a:srgbClr val="222222"/>
              </a:solidFill>
              <a:latin typeface="Arial" panose="020B0604020202020204" pitchFamily="34" charset="0"/>
              <a:cs typeface="Arial" panose="020B0604020202020204" pitchFamily="34" charset="0"/>
            </a:endParaRPr>
          </a:p>
          <a:p>
            <a:pPr lvl="0" eaLnBrk="0" fontAlgn="base" hangingPunct="0">
              <a:spcBef>
                <a:spcPct val="0"/>
              </a:spcBef>
              <a:spcAft>
                <a:spcPct val="0"/>
              </a:spcAft>
            </a:pPr>
            <a:endParaRPr lang="en-US" altLang="en-US" sz="1200" dirty="0"/>
          </a:p>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B:こんにちは。昔患った腰の痛みがあってで、トラムセットは売っていますか</a:t>
            </a:r>
            <a:r>
              <a:rPr lang="en-US" altLang="en-US" sz="1200" dirty="0" smtClean="0">
                <a:solidFill>
                  <a:srgbClr val="222222"/>
                </a:solidFill>
                <a:latin typeface="Arial" panose="020B0604020202020204" pitchFamily="34" charset="0"/>
                <a:cs typeface="Arial" panose="020B0604020202020204" pitchFamily="34" charset="0"/>
              </a:rPr>
              <a:t>?</a:t>
            </a:r>
            <a:endParaRPr lang="en-US" altLang="en-US" sz="1200" dirty="0" smtClean="0">
              <a:solidFill>
                <a:srgbClr val="222222"/>
              </a:solidFill>
              <a:latin typeface="Arial" panose="020B0604020202020204" pitchFamily="34" charset="0"/>
              <a:cs typeface="Arial" panose="020B0604020202020204" pitchFamily="34" charset="0"/>
            </a:endParaRPr>
          </a:p>
          <a:p>
            <a:pPr lvl="0" eaLnBrk="0" fontAlgn="base" hangingPunct="0">
              <a:spcBef>
                <a:spcPct val="0"/>
              </a:spcBef>
              <a:spcAft>
                <a:spcPct val="0"/>
              </a:spcAft>
            </a:pPr>
            <a:endParaRPr lang="en-US" altLang="en-US" sz="1200" dirty="0"/>
          </a:p>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A:処方箋をお持ちでしたら、調剤してお渡しすることができます</a:t>
            </a:r>
            <a:r>
              <a:rPr lang="en-US" altLang="en-US" sz="1200" dirty="0" smtClean="0">
                <a:solidFill>
                  <a:srgbClr val="222222"/>
                </a:solidFill>
                <a:latin typeface="Arial" panose="020B0604020202020204" pitchFamily="34" charset="0"/>
                <a:cs typeface="Arial" panose="020B0604020202020204" pitchFamily="34" charset="0"/>
              </a:rPr>
              <a:t>。</a:t>
            </a:r>
            <a:endParaRPr lang="en-US" altLang="en-US" sz="1200" dirty="0" smtClean="0">
              <a:solidFill>
                <a:srgbClr val="222222"/>
              </a:solidFill>
              <a:latin typeface="Arial" panose="020B0604020202020204" pitchFamily="34" charset="0"/>
              <a:cs typeface="Arial" panose="020B0604020202020204" pitchFamily="34" charset="0"/>
            </a:endParaRPr>
          </a:p>
          <a:p>
            <a:pPr lvl="0" eaLnBrk="0" fontAlgn="base" hangingPunct="0">
              <a:spcBef>
                <a:spcPct val="0"/>
              </a:spcBef>
              <a:spcAft>
                <a:spcPct val="0"/>
              </a:spcAft>
            </a:pPr>
            <a:endParaRPr lang="en-US" altLang="en-US" sz="1200" dirty="0"/>
          </a:p>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B:え、トラムセットもらうのに処方箋がいるのですか</a:t>
            </a:r>
            <a:r>
              <a:rPr lang="en-US" altLang="en-US" sz="1200" dirty="0" smtClean="0">
                <a:solidFill>
                  <a:srgbClr val="222222"/>
                </a:solidFill>
                <a:latin typeface="Arial" panose="020B0604020202020204" pitchFamily="34" charset="0"/>
                <a:cs typeface="Arial" panose="020B0604020202020204" pitchFamily="34" charset="0"/>
              </a:rPr>
              <a:t>?</a:t>
            </a:r>
            <a:endParaRPr lang="en-US" altLang="en-US" sz="1200" dirty="0" smtClean="0">
              <a:solidFill>
                <a:srgbClr val="222222"/>
              </a:solidFill>
              <a:latin typeface="Arial" panose="020B0604020202020204" pitchFamily="34" charset="0"/>
              <a:cs typeface="Arial" panose="020B0604020202020204" pitchFamily="34" charset="0"/>
            </a:endParaRPr>
          </a:p>
          <a:p>
            <a:pPr lvl="0" eaLnBrk="0" fontAlgn="base" hangingPunct="0">
              <a:spcBef>
                <a:spcPct val="0"/>
              </a:spcBef>
              <a:spcAft>
                <a:spcPct val="0"/>
              </a:spcAft>
            </a:pPr>
            <a:endParaRPr lang="en-US" altLang="en-US" sz="1200" dirty="0"/>
          </a:p>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A:はいそうです。残念ながらトラムセットはOTC薬ではありません</a:t>
            </a:r>
            <a:r>
              <a:rPr lang="en-US" altLang="en-US" sz="1200" dirty="0" smtClean="0">
                <a:solidFill>
                  <a:srgbClr val="222222"/>
                </a:solidFill>
                <a:latin typeface="Arial" panose="020B0604020202020204" pitchFamily="34" charset="0"/>
                <a:cs typeface="Arial" panose="020B0604020202020204" pitchFamily="34" charset="0"/>
              </a:rPr>
              <a:t>。</a:t>
            </a:r>
            <a:endParaRPr lang="en-US" altLang="en-US" sz="1200" dirty="0" smtClean="0">
              <a:solidFill>
                <a:srgbClr val="222222"/>
              </a:solidFill>
              <a:latin typeface="Arial" panose="020B0604020202020204" pitchFamily="34" charset="0"/>
              <a:cs typeface="Arial" panose="020B0604020202020204" pitchFamily="34" charset="0"/>
            </a:endParaRPr>
          </a:p>
          <a:p>
            <a:pPr lvl="0" eaLnBrk="0" fontAlgn="base" hangingPunct="0">
              <a:spcBef>
                <a:spcPct val="0"/>
              </a:spcBef>
              <a:spcAft>
                <a:spcPct val="0"/>
              </a:spcAft>
            </a:pPr>
            <a:endParaRPr lang="en-US" altLang="en-US" sz="1200" dirty="0"/>
          </a:p>
          <a:p>
            <a:pPr lvl="0" eaLnBrk="0" fontAlgn="base" hangingPunct="0">
              <a:spcBef>
                <a:spcPct val="0"/>
              </a:spcBef>
              <a:spcAft>
                <a:spcPct val="0"/>
              </a:spcAft>
            </a:pPr>
            <a:r>
              <a:rPr lang="en-US" altLang="en-US" sz="1200" dirty="0">
                <a:solidFill>
                  <a:srgbClr val="222222"/>
                </a:solidFill>
                <a:latin typeface="Arial" panose="020B0604020202020204" pitchFamily="34" charset="0"/>
                <a:cs typeface="Arial" panose="020B0604020202020204" pitchFamily="34" charset="0"/>
              </a:rPr>
              <a:t>B:わかりました。それなら、午後に医者に行って処方箋をもらってこようかなと思います。</a:t>
            </a:r>
            <a:endParaRPr lang="en-US" altLang="en-US" sz="1200" dirty="0">
              <a:latin typeface="Arial" panose="020B0604020202020204" pitchFamily="34" charset="0"/>
            </a:endParaRPr>
          </a:p>
          <a:p>
            <a:endParaRPr lang="en-US" sz="12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bwMode="auto">
          <a:xfrm rot="16200000">
            <a:off x="2818147" y="-510312"/>
            <a:ext cx="6329170" cy="7692228"/>
          </a:xfrm>
          <a:prstGeom prst="rect">
            <a:avLst/>
          </a:prstGeom>
        </p:spPr>
      </p:pic>
      <p:sp>
        <p:nvSpPr>
          <p:cNvPr id="2" name="TextBox 1"/>
          <p:cNvSpPr txBox="1"/>
          <p:nvPr/>
        </p:nvSpPr>
        <p:spPr>
          <a:xfrm rot="16200000">
            <a:off x="-2623931" y="3074191"/>
            <a:ext cx="7235687" cy="523220"/>
          </a:xfrm>
          <a:prstGeom prst="rect">
            <a:avLst/>
          </a:prstGeom>
          <a:noFill/>
        </p:spPr>
        <p:txBody>
          <a:bodyPr wrap="square" rtlCol="0">
            <a:spAutoFit/>
          </a:bodyPr>
          <a:lstStyle/>
          <a:p>
            <a:pPr algn="ctr"/>
            <a:r>
              <a:rPr lang="ja-JP" altLang="en-US" sz="2800" b="1" dirty="0" smtClean="0"/>
              <a:t>症状聞く時の指差しシート</a:t>
            </a:r>
            <a:endParaRPr lang="en-US" sz="28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1"/>
          <p:cNvSpPr>
            <a:spLocks noGrp="1"/>
          </p:cNvSpPr>
          <p:nvPr>
            <p:ph type="title"/>
          </p:nvPr>
        </p:nvSpPr>
        <p:spPr>
          <a:xfrm>
            <a:off x="804078" y="-228600"/>
            <a:ext cx="10515600" cy="1325563"/>
          </a:xfrm>
        </p:spPr>
        <p:txBody>
          <a:bodyPr>
            <a:normAutofit/>
          </a:bodyPr>
          <a:lstStyle/>
          <a:p>
            <a:pPr algn="ctr"/>
            <a:r>
              <a:rPr lang="en-US" sz="3200" b="1" dirty="0" smtClean="0"/>
              <a:t>Administering Medication</a:t>
            </a:r>
            <a:br>
              <a:rPr lang="en-US" sz="3200" b="1" dirty="0" smtClean="0"/>
            </a:br>
            <a:endParaRPr lang="en-US" sz="2400" b="1" dirty="0"/>
          </a:p>
        </p:txBody>
      </p:sp>
      <p:sp>
        <p:nvSpPr>
          <p:cNvPr id="7" name="テキスト ボックス 6"/>
          <p:cNvSpPr txBox="1"/>
          <p:nvPr/>
        </p:nvSpPr>
        <p:spPr>
          <a:xfrm>
            <a:off x="5614203" y="595839"/>
            <a:ext cx="1181100" cy="369332"/>
          </a:xfrm>
          <a:prstGeom prst="rect">
            <a:avLst/>
          </a:prstGeom>
          <a:noFill/>
        </p:spPr>
        <p:txBody>
          <a:bodyPr wrap="square" rtlCol="0">
            <a:spAutoFit/>
          </a:bodyPr>
          <a:lstStyle/>
          <a:p>
            <a:pPr algn="ctr"/>
            <a:r>
              <a:rPr lang="ja-JP" altLang="en-US" b="1" dirty="0"/>
              <a:t>投薬</a:t>
            </a:r>
            <a:endParaRPr lang="en-US" dirty="0"/>
          </a:p>
        </p:txBody>
      </p:sp>
      <p:sp>
        <p:nvSpPr>
          <p:cNvPr id="8" name="テキスト ボックス 7"/>
          <p:cNvSpPr txBox="1"/>
          <p:nvPr/>
        </p:nvSpPr>
        <p:spPr>
          <a:xfrm>
            <a:off x="199330" y="2042800"/>
            <a:ext cx="305143" cy="461665"/>
          </a:xfrm>
          <a:prstGeom prst="rect">
            <a:avLst/>
          </a:prstGeom>
          <a:noFill/>
        </p:spPr>
        <p:txBody>
          <a:bodyPr wrap="square" rtlCol="0">
            <a:spAutoFit/>
          </a:bodyPr>
          <a:lstStyle/>
          <a:p>
            <a:r>
              <a:rPr lang="en-US" sz="2400" b="1" dirty="0" smtClean="0"/>
              <a:t>1</a:t>
            </a:r>
            <a:endParaRPr lang="en-US" sz="2400" b="1" dirty="0"/>
          </a:p>
        </p:txBody>
      </p:sp>
      <p:sp>
        <p:nvSpPr>
          <p:cNvPr id="9" name="テキスト ボックス 8"/>
          <p:cNvSpPr txBox="1"/>
          <p:nvPr/>
        </p:nvSpPr>
        <p:spPr>
          <a:xfrm>
            <a:off x="223052" y="5163349"/>
            <a:ext cx="305143" cy="461665"/>
          </a:xfrm>
          <a:prstGeom prst="rect">
            <a:avLst/>
          </a:prstGeom>
          <a:noFill/>
        </p:spPr>
        <p:txBody>
          <a:bodyPr wrap="square" rtlCol="0">
            <a:spAutoFit/>
          </a:bodyPr>
          <a:lstStyle/>
          <a:p>
            <a:r>
              <a:rPr lang="en-US" sz="2400" b="1" dirty="0"/>
              <a:t>2</a:t>
            </a:r>
            <a:endParaRPr lang="en-US" sz="2400" b="1" dirty="0"/>
          </a:p>
        </p:txBody>
      </p:sp>
      <p:sp>
        <p:nvSpPr>
          <p:cNvPr id="11" name="スライド番号プレースホルダー 10"/>
          <p:cNvSpPr>
            <a:spLocks noGrp="1"/>
          </p:cNvSpPr>
          <p:nvPr>
            <p:ph type="sldNum" sz="quarter" idx="12"/>
          </p:nvPr>
        </p:nvSpPr>
        <p:spPr/>
        <p:txBody>
          <a:bodyPr/>
          <a:lstStyle/>
          <a:p>
            <a:fld id="{54842CFA-1D02-4E40-82D5-DECB4CBEC6C1}" type="slidenum">
              <a:rPr lang="en-US" smtClean="0">
                <a:solidFill>
                  <a:prstClr val="black">
                    <a:tint val="75000"/>
                  </a:prstClr>
                </a:solidFill>
              </a:rPr>
            </a:fld>
            <a:endParaRPr lang="en-US">
              <a:solidFill>
                <a:prstClr val="black">
                  <a:tint val="75000"/>
                </a:prstClr>
              </a:solidFill>
            </a:endParaRPr>
          </a:p>
        </p:txBody>
      </p:sp>
      <p:sp>
        <p:nvSpPr>
          <p:cNvPr id="10" name="正方形/長方形 9"/>
          <p:cNvSpPr/>
          <p:nvPr/>
        </p:nvSpPr>
        <p:spPr>
          <a:xfrm>
            <a:off x="804078" y="3740357"/>
            <a:ext cx="8708571" cy="4126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p:cNvPicPr>
            <a:picLocks noChangeAspect="1"/>
          </p:cNvPicPr>
          <p:nvPr/>
        </p:nvPicPr>
        <p:blipFill>
          <a:blip r:embed="rId1"/>
          <a:stretch>
            <a:fillRect/>
          </a:stretch>
        </p:blipFill>
        <p:spPr>
          <a:xfrm>
            <a:off x="804078" y="793478"/>
            <a:ext cx="10338630" cy="3229500"/>
          </a:xfrm>
          <a:prstGeom prst="rect">
            <a:avLst/>
          </a:prstGeom>
        </p:spPr>
      </p:pic>
      <p:sp>
        <p:nvSpPr>
          <p:cNvPr id="14" name="正方形/長方形 13"/>
          <p:cNvSpPr/>
          <p:nvPr/>
        </p:nvSpPr>
        <p:spPr>
          <a:xfrm>
            <a:off x="1359243" y="3767447"/>
            <a:ext cx="8153406" cy="6315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図 11"/>
          <p:cNvPicPr>
            <a:picLocks noChangeAspect="1"/>
          </p:cNvPicPr>
          <p:nvPr/>
        </p:nvPicPr>
        <p:blipFill>
          <a:blip r:embed="rId2"/>
          <a:stretch>
            <a:fillRect/>
          </a:stretch>
        </p:blipFill>
        <p:spPr>
          <a:xfrm>
            <a:off x="1379784" y="3692118"/>
            <a:ext cx="9969849" cy="727766"/>
          </a:xfrm>
          <a:prstGeom prst="rect">
            <a:avLst/>
          </a:prstGeom>
        </p:spPr>
      </p:pic>
      <p:pic>
        <p:nvPicPr>
          <p:cNvPr id="16" name="図 15"/>
          <p:cNvPicPr>
            <a:picLocks noChangeAspect="1"/>
          </p:cNvPicPr>
          <p:nvPr/>
        </p:nvPicPr>
        <p:blipFill>
          <a:blip r:embed="rId3"/>
          <a:stretch>
            <a:fillRect/>
          </a:stretch>
        </p:blipFill>
        <p:spPr>
          <a:xfrm>
            <a:off x="757739" y="4207226"/>
            <a:ext cx="5049938" cy="2614469"/>
          </a:xfrm>
          <a:prstGeom prst="rect">
            <a:avLst/>
          </a:prstGeom>
        </p:spPr>
      </p:pic>
      <p:pic>
        <p:nvPicPr>
          <p:cNvPr id="17" name="図 16"/>
          <p:cNvPicPr>
            <a:picLocks noChangeAspect="1"/>
          </p:cNvPicPr>
          <p:nvPr/>
        </p:nvPicPr>
        <p:blipFill>
          <a:blip r:embed="rId4"/>
          <a:stretch>
            <a:fillRect/>
          </a:stretch>
        </p:blipFill>
        <p:spPr>
          <a:xfrm>
            <a:off x="6037221" y="4318508"/>
            <a:ext cx="5059147" cy="2930135"/>
          </a:xfrm>
          <a:prstGeom prst="rect">
            <a:avLst/>
          </a:prstGeom>
        </p:spPr>
      </p:pic>
      <p:sp>
        <p:nvSpPr>
          <p:cNvPr id="3" name="Rectangle 2"/>
          <p:cNvSpPr/>
          <p:nvPr/>
        </p:nvSpPr>
        <p:spPr>
          <a:xfrm>
            <a:off x="4183897" y="2408228"/>
            <a:ext cx="333487" cy="1099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extBox 3"/>
          <p:cNvSpPr txBox="1"/>
          <p:nvPr/>
        </p:nvSpPr>
        <p:spPr>
          <a:xfrm>
            <a:off x="3923023" y="2332385"/>
            <a:ext cx="855233" cy="261610"/>
          </a:xfrm>
          <a:prstGeom prst="rect">
            <a:avLst/>
          </a:prstGeom>
          <a:noFill/>
        </p:spPr>
        <p:txBody>
          <a:bodyPr wrap="square" rtlCol="0">
            <a:spAutoFit/>
          </a:bodyPr>
          <a:lstStyle/>
          <a:p>
            <a:pPr algn="ctr"/>
            <a:r>
              <a:rPr lang="en-US" sz="1100" dirty="0" smtClean="0"/>
              <a:t>tablet</a:t>
            </a:r>
            <a:endParaRPr lang="en-US" sz="11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13256</Words>
  <Application>WPS Presentation</Application>
  <PresentationFormat>Widescreen</PresentationFormat>
  <Paragraphs>536</Paragraphs>
  <Slides>19</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ＭＳ Ｐゴシック</vt:lpstr>
      <vt:lpstr>Wingdings</vt:lpstr>
      <vt:lpstr>Arial Black</vt:lpstr>
      <vt:lpstr>ＭＳ Ｐゴシック</vt:lpstr>
      <vt:lpstr>Calibri</vt:lpstr>
      <vt:lpstr>Microsoft YaHei</vt:lpstr>
      <vt:lpstr>Calibri Light</vt:lpstr>
      <vt:lpstr>SimSun</vt:lpstr>
      <vt:lpstr>Office Theme</vt:lpstr>
      <vt:lpstr>PowerPoint 演示文稿</vt:lpstr>
      <vt:lpstr>PowerPoint 演示文稿</vt:lpstr>
      <vt:lpstr>Receiving Customers For Prescription Medication And 　　　　　　　　　　　　　　　　　　　　　　　　　　Offering Generic Medication </vt:lpstr>
      <vt:lpstr>PowerPoint 演示文稿</vt:lpstr>
      <vt:lpstr>Receiving Customers For Over The Counter Medication 1　　　　　　　　　　　　　　　　　　　　　　　　　　（お客さんのやりとり）</vt:lpstr>
      <vt:lpstr>Receiving Customers For Over The Counter Medication 2　　　　　　　　　　　　　　　　　　　　　　　　　　（お客さんのやりとり）</vt:lpstr>
      <vt:lpstr>Receiving Customers For Over The Counter Medication 3　　　　　　　　　　　　　　　　　　　　　　　　　（お客さんのやりとり）</vt:lpstr>
      <vt:lpstr>PowerPoint 演示文稿</vt:lpstr>
      <vt:lpstr>Administering Medication </vt:lpstr>
      <vt:lpstr>PowerPoint 演示文稿</vt:lpstr>
      <vt:lpstr>PowerPoint 演示文稿</vt:lpstr>
      <vt:lpstr>PowerPoint 演示文稿</vt:lpstr>
      <vt:lpstr>Closing The Transaction　　　　　　　　　　　　　　　　　　　　　　　　　　（処方箋に関わる英会話）</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Mearns Trevor</dc:creator>
  <cp:lastModifiedBy>Trevor Mearns</cp:lastModifiedBy>
  <cp:revision>17</cp:revision>
  <cp:lastPrinted>2018-09-24T04:37:00Z</cp:lastPrinted>
  <dcterms:created xsi:type="dcterms:W3CDTF">2018-09-22T07:47:00Z</dcterms:created>
  <dcterms:modified xsi:type="dcterms:W3CDTF">2018-09-24T12:37:59Z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1041-10.8.0.5745</vt:lpwstr>
  </property>
</Properties>
</file>

<file path=docProps/thumbnail.jpeg>
</file>